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67"/>
  </p:notesMasterIdLst>
  <p:handoutMasterIdLst>
    <p:handoutMasterId r:id="rId68"/>
  </p:handoutMasterIdLst>
  <p:sldIdLst>
    <p:sldId id="771" r:id="rId2"/>
    <p:sldId id="797" r:id="rId3"/>
    <p:sldId id="872" r:id="rId4"/>
    <p:sldId id="873" r:id="rId5"/>
    <p:sldId id="944" r:id="rId6"/>
    <p:sldId id="886" r:id="rId7"/>
    <p:sldId id="891" r:id="rId8"/>
    <p:sldId id="893" r:id="rId9"/>
    <p:sldId id="931" r:id="rId10"/>
    <p:sldId id="892" r:id="rId11"/>
    <p:sldId id="930" r:id="rId12"/>
    <p:sldId id="932" r:id="rId13"/>
    <p:sldId id="876" r:id="rId14"/>
    <p:sldId id="879" r:id="rId15"/>
    <p:sldId id="880" r:id="rId16"/>
    <p:sldId id="934" r:id="rId17"/>
    <p:sldId id="933" r:id="rId18"/>
    <p:sldId id="881" r:id="rId19"/>
    <p:sldId id="882" r:id="rId20"/>
    <p:sldId id="884" r:id="rId21"/>
    <p:sldId id="885" r:id="rId22"/>
    <p:sldId id="894" r:id="rId23"/>
    <p:sldId id="870" r:id="rId24"/>
    <p:sldId id="812" r:id="rId25"/>
    <p:sldId id="813" r:id="rId26"/>
    <p:sldId id="814" r:id="rId27"/>
    <p:sldId id="920" r:id="rId28"/>
    <p:sldId id="923" r:id="rId29"/>
    <p:sldId id="922" r:id="rId30"/>
    <p:sldId id="921" r:id="rId31"/>
    <p:sldId id="917" r:id="rId32"/>
    <p:sldId id="918" r:id="rId33"/>
    <p:sldId id="925" r:id="rId34"/>
    <p:sldId id="789" r:id="rId35"/>
    <p:sldId id="793" r:id="rId36"/>
    <p:sldId id="937" r:id="rId37"/>
    <p:sldId id="938" r:id="rId38"/>
    <p:sldId id="936" r:id="rId39"/>
    <p:sldId id="941" r:id="rId40"/>
    <p:sldId id="952" r:id="rId41"/>
    <p:sldId id="953" r:id="rId42"/>
    <p:sldId id="942" r:id="rId43"/>
    <p:sldId id="862" r:id="rId44"/>
    <p:sldId id="940" r:id="rId45"/>
    <p:sldId id="799" r:id="rId46"/>
    <p:sldId id="907" r:id="rId47"/>
    <p:sldId id="943" r:id="rId48"/>
    <p:sldId id="841" r:id="rId49"/>
    <p:sldId id="842" r:id="rId50"/>
    <p:sldId id="843" r:id="rId51"/>
    <p:sldId id="945" r:id="rId52"/>
    <p:sldId id="928" r:id="rId53"/>
    <p:sldId id="844" r:id="rId54"/>
    <p:sldId id="924" r:id="rId55"/>
    <p:sldId id="946" r:id="rId56"/>
    <p:sldId id="897" r:id="rId57"/>
    <p:sldId id="898" r:id="rId58"/>
    <p:sldId id="900" r:id="rId59"/>
    <p:sldId id="902" r:id="rId60"/>
    <p:sldId id="947" r:id="rId61"/>
    <p:sldId id="903" r:id="rId62"/>
    <p:sldId id="904" r:id="rId63"/>
    <p:sldId id="840" r:id="rId64"/>
    <p:sldId id="909" r:id="rId65"/>
    <p:sldId id="910" r:id="rId66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55089F67-FAE7-8143-829B-7FE1EBBA1E3F}">
          <p14:sldIdLst>
            <p14:sldId id="771"/>
            <p14:sldId id="797"/>
            <p14:sldId id="872"/>
            <p14:sldId id="873"/>
            <p14:sldId id="944"/>
            <p14:sldId id="886"/>
            <p14:sldId id="891"/>
            <p14:sldId id="893"/>
            <p14:sldId id="931"/>
            <p14:sldId id="892"/>
            <p14:sldId id="930"/>
            <p14:sldId id="932"/>
            <p14:sldId id="876"/>
            <p14:sldId id="879"/>
            <p14:sldId id="880"/>
            <p14:sldId id="934"/>
            <p14:sldId id="933"/>
            <p14:sldId id="881"/>
            <p14:sldId id="882"/>
            <p14:sldId id="884"/>
            <p14:sldId id="885"/>
            <p14:sldId id="894"/>
            <p14:sldId id="870"/>
            <p14:sldId id="812"/>
            <p14:sldId id="813"/>
            <p14:sldId id="814"/>
            <p14:sldId id="920"/>
            <p14:sldId id="923"/>
            <p14:sldId id="922"/>
            <p14:sldId id="921"/>
          </p14:sldIdLst>
        </p14:section>
        <p14:section name="SAML" id="{E3096353-1D19-9F44-B412-8234D7A64206}">
          <p14:sldIdLst>
            <p14:sldId id="917"/>
            <p14:sldId id="918"/>
            <p14:sldId id="925"/>
            <p14:sldId id="789"/>
            <p14:sldId id="793"/>
            <p14:sldId id="937"/>
            <p14:sldId id="938"/>
            <p14:sldId id="936"/>
            <p14:sldId id="941"/>
            <p14:sldId id="952"/>
            <p14:sldId id="953"/>
            <p14:sldId id="942"/>
            <p14:sldId id="862"/>
            <p14:sldId id="940"/>
            <p14:sldId id="799"/>
            <p14:sldId id="907"/>
            <p14:sldId id="943"/>
            <p14:sldId id="841"/>
            <p14:sldId id="842"/>
            <p14:sldId id="843"/>
            <p14:sldId id="945"/>
            <p14:sldId id="928"/>
            <p14:sldId id="844"/>
            <p14:sldId id="924"/>
            <p14:sldId id="946"/>
            <p14:sldId id="897"/>
            <p14:sldId id="898"/>
            <p14:sldId id="900"/>
            <p14:sldId id="902"/>
            <p14:sldId id="947"/>
            <p14:sldId id="903"/>
            <p14:sldId id="904"/>
            <p14:sldId id="840"/>
            <p14:sldId id="909"/>
            <p14:sldId id="910"/>
          </p14:sldIdLst>
        </p14:section>
      </p14:sectionLst>
    </p:ext>
    <p:ext uri="{EFAFB233-063F-42B5-8137-9DF3F51BA10A}">
      <p15:sldGuideLst xmlns:p15="http://schemas.microsoft.com/office/powerpoint/2012/main">
        <p15:guide id="4" pos="3840" userDrawn="1">
          <p15:clr>
            <a:srgbClr val="A4A3A4"/>
          </p15:clr>
        </p15:guide>
        <p15:guide id="5" orient="horz" pos="26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1752" userDrawn="1">
          <p15:clr>
            <a:srgbClr val="A4A3A4"/>
          </p15:clr>
        </p15:guide>
        <p15:guide id="9" orient="horz" pos="3216" userDrawn="1">
          <p15:clr>
            <a:srgbClr val="A4A3A4"/>
          </p15:clr>
        </p15:guide>
        <p15:guide id="10" orient="horz" pos="864" userDrawn="1">
          <p15:clr>
            <a:srgbClr val="A4A3A4"/>
          </p15:clr>
        </p15:guide>
        <p15:guide id="11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Gines" initials="RG" lastIdx="4" clrIdx="0">
    <p:extLst>
      <p:ext uri="{19B8F6BF-5375-455C-9EA6-DF929625EA0E}">
        <p15:presenceInfo xmlns:p15="http://schemas.microsoft.com/office/powerpoint/2012/main" userId="S-1-5-21-1804499952-226690194-1928362250-18806" providerId="AD"/>
      </p:ext>
    </p:extLst>
  </p:cmAuthor>
  <p:cmAuthor id="2" name="Brianna Blanchard" initials="BB" lastIdx="9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F66"/>
    <a:srgbClr val="E35205"/>
    <a:srgbClr val="E25205"/>
    <a:srgbClr val="083E66"/>
    <a:srgbClr val="000000"/>
    <a:srgbClr val="E4E4E4"/>
    <a:srgbClr val="00636A"/>
    <a:srgbClr val="0F848F"/>
    <a:srgbClr val="107E84"/>
    <a:srgbClr val="158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4" autoAdjust="0"/>
    <p:restoredTop sz="72513" autoAdjust="0"/>
  </p:normalViewPr>
  <p:slideViewPr>
    <p:cSldViewPr snapToGrid="0">
      <p:cViewPr varScale="1">
        <p:scale>
          <a:sx n="97" d="100"/>
          <a:sy n="97" d="100"/>
        </p:scale>
        <p:origin x="388" y="68"/>
      </p:cViewPr>
      <p:guideLst>
        <p:guide pos="3840"/>
        <p:guide orient="horz" pos="2640"/>
        <p:guide orient="horz" pos="2160"/>
        <p:guide orient="horz" pos="1752"/>
        <p:guide orient="horz" pos="3216"/>
        <p:guide orient="horz" pos="864"/>
        <p:guide pos="8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2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3A97F7F1-899F-446E-8B32-895439E75087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3D3FF6C-2302-4B9F-B7A0-CD9C6E1EA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53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643D1-A1A5-43F4-A4B6-2A7815831B6D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437063"/>
            <a:ext cx="5546725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4D954-AFAD-4EEF-8647-D5C026033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6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laserfiche.com/resources/3481/hosting-laserfiche-forms-10-in-a-perimeter-network-dmz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serfiche.com/support/webhelp/Laserfiche/10/en-US/administration/#../Subsystems/LFDS/Content/BatchImportOfUsers.htm#Batch2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uo.com/docs/authapi-guide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53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72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Subject</a:t>
            </a:r>
            <a:r>
              <a:rPr lang="en-US" baseline="0" dirty="0" smtClean="0"/>
              <a:t> Alternative Name is how you can make sure to include all necessary machine names. Note that SANs cannot be modified on existing certificates; you must issue a new certificate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97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Usually</a:t>
            </a:r>
            <a:r>
              <a:rPr lang="en-US" baseline="0" dirty="0" smtClean="0"/>
              <a:t> the default settings, but good to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62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users outside</a:t>
            </a:r>
            <a:r>
              <a:rPr lang="en-US" baseline="0" dirty="0" smtClean="0"/>
              <a:t> the company network? There are a few pieces to consider, but first I’ll look at how this affects the SSO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44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97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5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alternate service</a:t>
            </a:r>
            <a:r>
              <a:rPr lang="en-US" baseline="0" dirty="0" smtClean="0"/>
              <a:t> certificate may be different from the HTTPS certificate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8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zoom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6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list of STS machine</a:t>
            </a:r>
            <a:r>
              <a:rPr lang="en-US" baseline="0" dirty="0" smtClean="0"/>
              <a:t> is used to protect against spoofing.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47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5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“Each product” = if Forms shares a routing server,</a:t>
            </a:r>
            <a:r>
              <a:rPr lang="en-US" baseline="0" dirty="0" smtClean="0"/>
              <a:t> it’s “one” installation, but see </a:t>
            </a:r>
            <a:r>
              <a:rPr lang="en-US" dirty="0" smtClean="0">
                <a:hlinkClick r:id="rId3"/>
              </a:rPr>
              <a:t>https://support.laserfiche.com/resources/3481/hosting-laserfiche-forms-10-in-a-perimeter-network-dmz</a:t>
            </a:r>
            <a:r>
              <a:rPr lang="en-US" dirty="0" smtClean="0"/>
              <a:t> for details on how to</a:t>
            </a:r>
            <a:r>
              <a:rPr lang="en-US" baseline="0" dirty="0" smtClean="0"/>
              <a:t> use two STS sites in this scenario.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46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(hidden</a:t>
            </a:r>
            <a:r>
              <a:rPr lang="en-US" baseline="0" dirty="0" smtClean="0"/>
              <a:t>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3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81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67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Providers not on this page may</a:t>
            </a:r>
            <a:r>
              <a:rPr lang="en-US" baseline="0" dirty="0" smtClean="0"/>
              <a:t> still work, and if they </a:t>
            </a:r>
            <a:r>
              <a:rPr lang="en-US" i="1" baseline="0" dirty="0" smtClean="0"/>
              <a:t>don’t</a:t>
            </a:r>
            <a:r>
              <a:rPr lang="en-US" i="0" baseline="0" dirty="0" smtClean="0"/>
              <a:t>, we’d like to know!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465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Required since STS can be installed separate from LFDS but AD FS and SAML need to know the locations of all valid STS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4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41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38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 from the LFDS web administration site. </a:t>
            </a:r>
            <a:r>
              <a:rPr lang="en-US" dirty="0" err="1" smtClean="0"/>
              <a:t>WebSTS</a:t>
            </a:r>
            <a:r>
              <a:rPr lang="en-US" dirty="0" smtClean="0"/>
              <a:t> config</a:t>
            </a:r>
            <a:r>
              <a:rPr lang="en-US" baseline="0" dirty="0" smtClean="0"/>
              <a:t> page shortcut is installed by default whenever LFDS STS is installed.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two options are in the latest release (10.4.3)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53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option as added in 10.4.1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this part feels</a:t>
            </a:r>
            <a:r>
              <a:rPr lang="en-US" baseline="0" dirty="0" smtClean="0"/>
              <a:t> really quick, that’s because it is. A lot of this information has been covered in years past and is in the documentation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tips on SSO configuration, check out the class “Troubleshooting Access and Authentication”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128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7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11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Users without a match </a:t>
            </a:r>
            <a:r>
              <a:rPr lang="en-US" b="1" dirty="0" smtClean="0"/>
              <a:t>can’t log in </a:t>
            </a:r>
            <a:r>
              <a:rPr lang="en-US" b="0" dirty="0" smtClean="0"/>
              <a:t>(unless</a:t>
            </a:r>
            <a:r>
              <a:rPr lang="en-US" b="0" baseline="0" dirty="0" smtClean="0"/>
              <a:t> self-registration is enabled, but more on that later)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65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55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442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Urls</a:t>
            </a:r>
            <a:r>
              <a:rPr lang="en-US" baseline="0" dirty="0" smtClean="0"/>
              <a:t> may be an external URL if the SAML provider is SaaS, like Okta is, making granting external users access is simpler.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71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want to point out the certificate here in particular,</a:t>
            </a:r>
            <a:r>
              <a:rPr lang="en-US" baseline="0" dirty="0" smtClean="0"/>
              <a:t> since there are a lot of cases where certificates pop up. This particular certificate is from the SAML provider, and it’s the one used to sign the SAML token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69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099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35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5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09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845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Critical for making sure SAML authentication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041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“Unspecified” setting will accept more specific formats,</a:t>
            </a:r>
            <a:r>
              <a:rPr lang="en-US" baseline="0" dirty="0" smtClean="0"/>
              <a:t> like </a:t>
            </a:r>
            <a:r>
              <a:rPr lang="en-US" baseline="0" dirty="0" err="1" smtClean="0"/>
              <a:t>emailAddress</a:t>
            </a:r>
            <a:r>
              <a:rPr lang="en-US" baseline="0" dirty="0" smtClean="0"/>
              <a:t>, but not the other way around --- so only specify the </a:t>
            </a:r>
            <a:r>
              <a:rPr lang="en-US" baseline="0" dirty="0" err="1" smtClean="0"/>
              <a:t>NameId</a:t>
            </a:r>
            <a:r>
              <a:rPr lang="en-US" baseline="0" dirty="0" smtClean="0"/>
              <a:t> format if you know it for sure.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SAML 1.1 unspecified accepts SAML 2.0 </a:t>
            </a:r>
            <a:r>
              <a:rPr lang="en-US" baseline="0" dirty="0" err="1" smtClean="0"/>
              <a:t>nameid</a:t>
            </a:r>
            <a:r>
              <a:rPr lang="en-US" baseline="0" dirty="0" smtClean="0"/>
              <a:t>-formats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13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824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important to configure groups</a:t>
            </a:r>
            <a:r>
              <a:rPr lang="en-US" baseline="0" dirty="0" smtClean="0"/>
              <a:t> correctly since we strongly recommend group-based security.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16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since we can’t query groups,</a:t>
            </a:r>
            <a:r>
              <a:rPr lang="en-US" baseline="0" dirty="0" smtClean="0"/>
              <a:t> how can SAML groups be used in group based security? Add them to LFDS groups --- type in the string.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789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02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377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add users</a:t>
            </a:r>
            <a:r>
              <a:rPr lang="en-US" baseline="0" dirty="0" smtClean="0"/>
              <a:t> individually as well</a:t>
            </a:r>
            <a:endParaRPr lang="en-US" b="1" dirty="0" smtClean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://www.laserfiche.com/support/</a:t>
            </a:r>
            <a:r>
              <a:rPr lang="en-US" dirty="0" err="1" smtClean="0">
                <a:hlinkClick r:id="rId3"/>
              </a:rPr>
              <a:t>webhelp</a:t>
            </a:r>
            <a:r>
              <a:rPr lang="en-US" dirty="0" smtClean="0">
                <a:hlinkClick r:id="rId3"/>
              </a:rPr>
              <a:t>/Laserfiche/10/</a:t>
            </a:r>
            <a:r>
              <a:rPr lang="en-US" dirty="0" err="1" smtClean="0">
                <a:hlinkClick r:id="rId3"/>
              </a:rPr>
              <a:t>en</a:t>
            </a:r>
            <a:r>
              <a:rPr lang="en-US" dirty="0" smtClean="0">
                <a:hlinkClick r:id="rId3"/>
              </a:rPr>
              <a:t>-US/administration/#../Subsystems/LFDS/Content/BatchImportOfUsers.htm#Batch2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506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Enterprise identity management add-on </a:t>
            </a:r>
            <a:r>
              <a:rPr lang="en-US" baseline="0" dirty="0" smtClean="0"/>
              <a:t>(available for </a:t>
            </a:r>
            <a:r>
              <a:rPr lang="en-US" baseline="0" dirty="0" smtClean="0"/>
              <a:t>Rio/Subscription)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52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 settings to provide</a:t>
            </a:r>
            <a:r>
              <a:rPr lang="en-US" b="0" baseline="0" dirty="0" smtClean="0"/>
              <a:t> the previous user experience.</a:t>
            </a:r>
          </a:p>
          <a:p>
            <a:endParaRPr lang="en-US" b="0" dirty="0" smtClean="0"/>
          </a:p>
          <a:p>
            <a:r>
              <a:rPr lang="en-US" b="0" dirty="0" smtClean="0"/>
              <a:t>Is</a:t>
            </a:r>
            <a:r>
              <a:rPr lang="en-US" b="0" baseline="0" dirty="0" smtClean="0"/>
              <a:t> a toggle of on/off for all identity providers (SAML and AD): cannot restrict based on group membership. To restrict it, turn off auto redirect and send out URL as needed (See next slide)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008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For</a:t>
            </a:r>
            <a:r>
              <a:rPr lang="en-US" b="0" baseline="0" dirty="0" smtClean="0"/>
              <a:t> cases where administrators want to limit access, turn off the automatic redirect and </a:t>
            </a:r>
            <a:r>
              <a:rPr lang="en-US" b="0" baseline="0" dirty="0" err="1" smtClean="0"/>
              <a:t>autocompletion</a:t>
            </a:r>
            <a:r>
              <a:rPr lang="en-US" b="0" baseline="0" dirty="0" smtClean="0"/>
              <a:t>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Default landing page is where users will be sent if they access the self-service license </a:t>
            </a:r>
            <a:r>
              <a:rPr lang="en-US" b="0" baseline="0" dirty="0" err="1" smtClean="0"/>
              <a:t>url</a:t>
            </a:r>
            <a:r>
              <a:rPr lang="en-US" b="0" baseline="0" dirty="0" smtClean="0"/>
              <a:t> directly. For example, could enter Forms URL here.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839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809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does</a:t>
            </a:r>
            <a:r>
              <a:rPr lang="en-US" baseline="0" dirty="0" smtClean="0"/>
              <a:t> this look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706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9193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679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</a:t>
            </a:r>
            <a:r>
              <a:rPr lang="en-US" baseline="0" dirty="0" smtClean="0"/>
              <a:t> within your identity provider. For internal needs, go to the central identity solutions you should already be using at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https://duo.com/docs/authapi-guide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90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561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MFA or SAML providers include a TOTP application --- shown here is the one for Okta.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match = put the</a:t>
            </a:r>
            <a:r>
              <a:rPr lang="en-US" baseline="0" dirty="0" smtClean="0"/>
              <a:t> same value 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LFDS intro lab shows SSO configuration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046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392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82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77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68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6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10.4.3 for LFDS</a:t>
            </a:r>
            <a:r>
              <a:rPr lang="en-US" baseline="0" dirty="0" smtClean="0"/>
              <a:t> is 10.4.2 release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Raw HTTP is more flexible, so it makes some new features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5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10.4.3 for LFDS</a:t>
            </a:r>
            <a:r>
              <a:rPr lang="en-US" baseline="0" dirty="0" smtClean="0"/>
              <a:t> is 10.4.2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7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10.4.3 for LFDS</a:t>
            </a:r>
            <a:r>
              <a:rPr lang="en-US" baseline="0" dirty="0" smtClean="0"/>
              <a:t> is 10.4.2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4D954-AFAD-4EEF-8647-D5C026033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2DC0FB-E1E5-1B4C-8FA1-0CECC85F5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0"/>
            <a:ext cx="12192000" cy="6858000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05FED95-F1E5-2242-B3FE-81EE9BA133AC}"/>
              </a:ext>
            </a:extLst>
          </p:cNvPr>
          <p:cNvSpPr/>
          <p:nvPr userDrawn="1"/>
        </p:nvSpPr>
        <p:spPr>
          <a:xfrm>
            <a:off x="784782" y="690695"/>
            <a:ext cx="10622435" cy="5190071"/>
          </a:xfrm>
          <a:prstGeom prst="roundRect">
            <a:avLst>
              <a:gd name="adj" fmla="val 1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FA3D0F-7FC6-8B4C-AD69-3ABC0DD43A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0" y="6129205"/>
            <a:ext cx="1983817" cy="49595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75079" y="1289871"/>
            <a:ext cx="9464040" cy="1778951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54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275079" y="3366401"/>
            <a:ext cx="9464040" cy="79714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dirty="0"/>
              <a:t>First &amp; Last Name, Company Name</a:t>
            </a:r>
          </a:p>
        </p:txBody>
      </p:sp>
    </p:spTree>
    <p:extLst>
      <p:ext uri="{BB962C8B-B14F-4D97-AF65-F5344CB8AC3E}">
        <p14:creationId xmlns:p14="http://schemas.microsoft.com/office/powerpoint/2010/main" val="201975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65125"/>
            <a:ext cx="10825718" cy="857619"/>
          </a:xfrm>
          <a:prstGeom prst="rect">
            <a:avLst/>
          </a:prstGeom>
        </p:spPr>
        <p:txBody>
          <a:bodyPr anchor="t" anchorCtr="0"/>
          <a:lstStyle>
            <a:lvl1pPr algn="ctr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28764" y="1562476"/>
            <a:ext cx="3191540" cy="2891317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to add photo </a:t>
            </a:r>
            <a:br>
              <a:rPr lang="en-US" dirty="0"/>
            </a:br>
            <a:r>
              <a:rPr lang="en-US" dirty="0"/>
              <a:t>or drag &amp; drop photo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28764" y="4688264"/>
            <a:ext cx="3191540" cy="4779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8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28764" y="5166175"/>
            <a:ext cx="3191540" cy="88139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3976278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65125"/>
            <a:ext cx="10825718" cy="857619"/>
          </a:xfrm>
          <a:prstGeom prst="rect">
            <a:avLst/>
          </a:prstGeom>
        </p:spPr>
        <p:txBody>
          <a:bodyPr anchor="t" anchorCtr="0"/>
          <a:lstStyle>
            <a:lvl1pPr algn="ctr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2610316" y="1562476"/>
            <a:ext cx="3191540" cy="2891317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to add photo </a:t>
            </a:r>
            <a:br>
              <a:rPr lang="en-US" dirty="0"/>
            </a:br>
            <a:r>
              <a:rPr lang="en-US" dirty="0"/>
              <a:t>or drag &amp; drop photo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610316" y="4688264"/>
            <a:ext cx="3191540" cy="4779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8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610316" y="5166175"/>
            <a:ext cx="3191540" cy="88139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Contact info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427405" y="1562476"/>
            <a:ext cx="3191540" cy="2891317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to add photo </a:t>
            </a:r>
            <a:br>
              <a:rPr lang="en-US" dirty="0"/>
            </a:br>
            <a:r>
              <a:rPr lang="en-US" dirty="0"/>
              <a:t>or drag &amp; drop photo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27405" y="4688264"/>
            <a:ext cx="3191540" cy="4779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8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427405" y="5166175"/>
            <a:ext cx="3191540" cy="88139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70742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65125"/>
            <a:ext cx="10825718" cy="857619"/>
          </a:xfrm>
          <a:prstGeom prst="rect">
            <a:avLst/>
          </a:prstGeom>
        </p:spPr>
        <p:txBody>
          <a:bodyPr anchor="t" anchorCtr="0"/>
          <a:lstStyle>
            <a:lvl1pPr algn="ctr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56012" y="1562476"/>
            <a:ext cx="3191540" cy="2891317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to add photo </a:t>
            </a:r>
            <a:br>
              <a:rPr lang="en-US" dirty="0"/>
            </a:br>
            <a:r>
              <a:rPr lang="en-US" dirty="0"/>
              <a:t>or drag &amp; drop photo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56012" y="4688264"/>
            <a:ext cx="3191540" cy="4779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8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56012" y="5166175"/>
            <a:ext cx="3191540" cy="88139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Contact info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73101" y="1562476"/>
            <a:ext cx="3191540" cy="2891317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to add photo </a:t>
            </a:r>
            <a:br>
              <a:rPr lang="en-US" dirty="0"/>
            </a:br>
            <a:r>
              <a:rPr lang="en-US" dirty="0"/>
              <a:t>or drag &amp; drop photo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73101" y="4688264"/>
            <a:ext cx="3191540" cy="4779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8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473101" y="5166175"/>
            <a:ext cx="3191540" cy="88139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Contact info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8290190" y="1562476"/>
            <a:ext cx="3191540" cy="2891317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to add photo </a:t>
            </a:r>
            <a:br>
              <a:rPr lang="en-US" dirty="0"/>
            </a:br>
            <a:r>
              <a:rPr lang="en-US" dirty="0"/>
              <a:t>or drag &amp; drop photo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290190" y="4688264"/>
            <a:ext cx="3191540" cy="4779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8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8290190" y="5166175"/>
            <a:ext cx="3191540" cy="88139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Company name</a:t>
            </a:r>
          </a:p>
          <a:p>
            <a:pPr lvl="0"/>
            <a:r>
              <a:rPr lang="en-US" dirty="0"/>
              <a:t>Contact info</a:t>
            </a:r>
          </a:p>
        </p:txBody>
      </p:sp>
    </p:spTree>
    <p:extLst>
      <p:ext uri="{BB962C8B-B14F-4D97-AF65-F5344CB8AC3E}">
        <p14:creationId xmlns:p14="http://schemas.microsoft.com/office/powerpoint/2010/main" val="1043986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65126"/>
            <a:ext cx="10825718" cy="841506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12" y="1545994"/>
            <a:ext cx="5157787" cy="5442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012" y="2090290"/>
            <a:ext cx="5157787" cy="396171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542" y="1545994"/>
            <a:ext cx="5183188" cy="5442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542" y="2090290"/>
            <a:ext cx="5183188" cy="396171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59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65126"/>
            <a:ext cx="10825718" cy="841506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013" y="4237119"/>
            <a:ext cx="5263524" cy="54429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013" y="4757351"/>
            <a:ext cx="5263524" cy="1475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542" y="4237119"/>
            <a:ext cx="5183188" cy="544295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36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542" y="4757351"/>
            <a:ext cx="5183188" cy="1475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56011" y="1381998"/>
            <a:ext cx="5263526" cy="2600450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to add photo </a:t>
            </a:r>
            <a:br>
              <a:rPr lang="en-US" dirty="0"/>
            </a:br>
            <a:r>
              <a:rPr lang="en-US" dirty="0"/>
              <a:t>or drag &amp; drop photo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6323943" y="1381998"/>
            <a:ext cx="5157787" cy="2600450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to add photo </a:t>
            </a:r>
            <a:br>
              <a:rPr lang="en-US" dirty="0"/>
            </a:br>
            <a:r>
              <a:rPr lang="en-US" dirty="0"/>
              <a:t>or drag &amp; drop photo</a:t>
            </a:r>
          </a:p>
        </p:txBody>
      </p:sp>
    </p:spTree>
    <p:extLst>
      <p:ext uri="{BB962C8B-B14F-4D97-AF65-F5344CB8AC3E}">
        <p14:creationId xmlns:p14="http://schemas.microsoft.com/office/powerpoint/2010/main" val="49819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67440"/>
            <a:ext cx="10825718" cy="869690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313" y="3021675"/>
            <a:ext cx="3518482" cy="54429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30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313" y="3857136"/>
            <a:ext cx="3518482" cy="1878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242" y="3021675"/>
            <a:ext cx="3535810" cy="54429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30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242" y="3857136"/>
            <a:ext cx="3535810" cy="1878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86290" y="3021675"/>
            <a:ext cx="3535810" cy="54429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30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2"/>
          </p:nvPr>
        </p:nvSpPr>
        <p:spPr>
          <a:xfrm>
            <a:off x="8186290" y="3857136"/>
            <a:ext cx="3535810" cy="18786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1636532" y="1903188"/>
            <a:ext cx="981599" cy="951881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lang="en-US" sz="2000" baseline="0"/>
            </a:lvl1pPr>
          </a:lstStyle>
          <a:p>
            <a:pPr marL="228600" lvl="0" indent="-228600" algn="ctr"/>
            <a:r>
              <a:rPr lang="en-US" dirty="0"/>
              <a:t>Icon</a:t>
            </a:r>
          </a:p>
        </p:txBody>
      </p:sp>
      <p:sp>
        <p:nvSpPr>
          <p:cNvPr id="18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5535021" y="1903188"/>
            <a:ext cx="981599" cy="951881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lang="en-US" sz="2000" baseline="0"/>
            </a:lvl1pPr>
          </a:lstStyle>
          <a:p>
            <a:pPr marL="228600" lvl="0" indent="-228600" algn="ctr"/>
            <a:r>
              <a:rPr lang="en-US" dirty="0"/>
              <a:t>Icon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9442069" y="1903188"/>
            <a:ext cx="981599" cy="951881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lang="en-US" sz="2000" baseline="0"/>
            </a:lvl1pPr>
          </a:lstStyle>
          <a:p>
            <a:pPr marL="228600" lvl="0" indent="-228600" algn="ctr"/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421582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65872"/>
            <a:ext cx="10825718" cy="870784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313" y="2981744"/>
            <a:ext cx="3518482" cy="54429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30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313" y="3905634"/>
            <a:ext cx="3518482" cy="2122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3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242" y="2981744"/>
            <a:ext cx="3535810" cy="54429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30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242" y="3905634"/>
            <a:ext cx="3535810" cy="2122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3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186290" y="2981744"/>
            <a:ext cx="3535810" cy="54429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30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2"/>
          </p:nvPr>
        </p:nvSpPr>
        <p:spPr>
          <a:xfrm>
            <a:off x="8186290" y="3905634"/>
            <a:ext cx="3535810" cy="2122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3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Picture Placeholder 18"/>
          <p:cNvSpPr>
            <a:spLocks noGrp="1"/>
          </p:cNvSpPr>
          <p:nvPr>
            <p:ph type="pic" sz="quarter" idx="15" hasCustomPrompt="1"/>
          </p:nvPr>
        </p:nvSpPr>
        <p:spPr>
          <a:xfrm>
            <a:off x="1636532" y="1736754"/>
            <a:ext cx="981599" cy="951881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lang="en-US" sz="2000" baseline="0"/>
            </a:lvl1pPr>
          </a:lstStyle>
          <a:p>
            <a:pPr marL="228600" lvl="0" indent="-228600" algn="ctr"/>
            <a:r>
              <a:rPr lang="en-US" dirty="0"/>
              <a:t>Icon</a:t>
            </a:r>
          </a:p>
        </p:txBody>
      </p:sp>
      <p:sp>
        <p:nvSpPr>
          <p:cNvPr id="18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5535021" y="1736754"/>
            <a:ext cx="981599" cy="951881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lang="en-US" sz="2000" baseline="0"/>
            </a:lvl1pPr>
          </a:lstStyle>
          <a:p>
            <a:pPr marL="228600" lvl="0" indent="-228600" algn="ctr"/>
            <a:r>
              <a:rPr lang="en-US" dirty="0"/>
              <a:t>Icon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9442069" y="1736754"/>
            <a:ext cx="981599" cy="951881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lang="en-US" sz="2000" baseline="0"/>
            </a:lvl1pPr>
          </a:lstStyle>
          <a:p>
            <a:pPr marL="228600" lvl="0" indent="-228600" algn="ctr"/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39466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68861"/>
            <a:ext cx="10825718" cy="841506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700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68861"/>
            <a:ext cx="10825718" cy="841506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638" y="1412875"/>
            <a:ext cx="10826750" cy="48386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662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_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68861"/>
            <a:ext cx="10825718" cy="841506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655638" y="1411848"/>
            <a:ext cx="10826750" cy="4825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4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58C461-A26B-B149-9DD3-564DFB5E33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0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5DDFE57-79DD-BC4F-B491-9363039AC30E}"/>
              </a:ext>
            </a:extLst>
          </p:cNvPr>
          <p:cNvSpPr/>
          <p:nvPr userDrawn="1"/>
        </p:nvSpPr>
        <p:spPr>
          <a:xfrm>
            <a:off x="784782" y="690695"/>
            <a:ext cx="5425517" cy="5190071"/>
          </a:xfrm>
          <a:prstGeom prst="roundRect">
            <a:avLst>
              <a:gd name="adj" fmla="val 10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94196D6-C134-B74E-B91E-E583EA0FF4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079" y="2445571"/>
            <a:ext cx="4452621" cy="295192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48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Slide Title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AB7349-E34F-A449-97EC-F548894603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5079" y="1155700"/>
            <a:ext cx="4452621" cy="113030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="0" baseline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5C6F8F-A9A8-CD4F-8736-E57E1A47A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0" y="6129205"/>
            <a:ext cx="1983817" cy="4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0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_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77826"/>
            <a:ext cx="10825718" cy="841506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56012" y="1586427"/>
            <a:ext cx="3363119" cy="3999125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&amp; drop </a:t>
            </a:r>
            <a:br>
              <a:rPr lang="en-US" dirty="0"/>
            </a:br>
            <a:r>
              <a:rPr lang="en-US" dirty="0"/>
              <a:t>photo/screenshot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387311" y="1586427"/>
            <a:ext cx="3363119" cy="3999125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&amp; drop </a:t>
            </a:r>
            <a:br>
              <a:rPr lang="en-US" dirty="0"/>
            </a:br>
            <a:r>
              <a:rPr lang="en-US" dirty="0"/>
              <a:t>photo/screenshot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118610" y="1586427"/>
            <a:ext cx="3363119" cy="3999125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&amp; drop </a:t>
            </a:r>
            <a:br>
              <a:rPr lang="en-US" dirty="0"/>
            </a:br>
            <a:r>
              <a:rPr lang="en-US" dirty="0"/>
              <a:t>photo/screenshot</a:t>
            </a:r>
          </a:p>
        </p:txBody>
      </p:sp>
    </p:spTree>
    <p:extLst>
      <p:ext uri="{BB962C8B-B14F-4D97-AF65-F5344CB8AC3E}">
        <p14:creationId xmlns:p14="http://schemas.microsoft.com/office/powerpoint/2010/main" val="1132486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HOTO/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&amp; drop </a:t>
            </a:r>
            <a:br>
              <a:rPr lang="en-US" dirty="0"/>
            </a:br>
            <a:r>
              <a:rPr lang="en-US" dirty="0"/>
              <a:t>photo/screenshot</a:t>
            </a:r>
          </a:p>
        </p:txBody>
      </p:sp>
    </p:spTree>
    <p:extLst>
      <p:ext uri="{BB962C8B-B14F-4D97-AF65-F5344CB8AC3E}">
        <p14:creationId xmlns:p14="http://schemas.microsoft.com/office/powerpoint/2010/main" val="3792931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21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08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86917" y="1643063"/>
            <a:ext cx="5735388" cy="453981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56012" y="391682"/>
            <a:ext cx="10825718" cy="857250"/>
          </a:xfrm>
          <a:prstGeom prst="rect">
            <a:avLst/>
          </a:prstGeom>
        </p:spPr>
        <p:txBody>
          <a:bodyPr anchor="t" anchorCtr="0"/>
          <a:lstStyle>
            <a:lvl1pPr algn="ctr">
              <a:defRPr sz="5000" b="1">
                <a:solidFill>
                  <a:srgbClr val="1584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02362" y="1625819"/>
            <a:ext cx="5108946" cy="4563383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or drag &amp; drop </a:t>
            </a:r>
            <a:br>
              <a:rPr lang="en-US" dirty="0" smtClean="0"/>
            </a:br>
            <a:r>
              <a:rPr lang="en-US" dirty="0" smtClean="0"/>
              <a:t>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202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179127" y="0"/>
            <a:ext cx="6012873" cy="641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1146" y="485199"/>
            <a:ext cx="4731327" cy="892464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1146" y="1562793"/>
            <a:ext cx="4731327" cy="46426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spcAft>
                <a:spcPts val="1800"/>
              </a:spcAft>
              <a:buNone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8474"/>
            <a:ext cx="6515946" cy="6876473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 </a:t>
            </a:r>
            <a:br>
              <a:rPr lang="en-US" dirty="0"/>
            </a:br>
            <a:r>
              <a:rPr lang="en-US" dirty="0"/>
              <a:t>or drag &amp; drop photo</a:t>
            </a:r>
          </a:p>
        </p:txBody>
      </p:sp>
    </p:spTree>
    <p:extLst>
      <p:ext uri="{BB962C8B-B14F-4D97-AF65-F5344CB8AC3E}">
        <p14:creationId xmlns:p14="http://schemas.microsoft.com/office/powerpoint/2010/main" val="293907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0643" y="345499"/>
            <a:ext cx="6515029" cy="892464"/>
          </a:xfrm>
          <a:prstGeom prst="rect">
            <a:avLst/>
          </a:prstGeom>
        </p:spPr>
        <p:txBody>
          <a:bodyPr anchor="t" anchorCtr="0"/>
          <a:lstStyle>
            <a:lvl1pPr>
              <a:defRPr sz="5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643" y="1403497"/>
            <a:ext cx="6515029" cy="5063139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</a:defRPr>
            </a:lvl1pPr>
            <a:lvl2pPr marL="64008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316"/>
            <a:ext cx="5144316" cy="6865315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&amp; drop </a:t>
            </a:r>
            <a:br>
              <a:rPr lang="en-US" dirty="0"/>
            </a:br>
            <a:r>
              <a:rPr lang="en-US" dirty="0"/>
              <a:t>photo/screenshot</a:t>
            </a:r>
          </a:p>
        </p:txBody>
      </p:sp>
    </p:spTree>
    <p:extLst>
      <p:ext uri="{BB962C8B-B14F-4D97-AF65-F5344CB8AC3E}">
        <p14:creationId xmlns:p14="http://schemas.microsoft.com/office/powerpoint/2010/main" val="140342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0150" y="345499"/>
            <a:ext cx="6445849" cy="892464"/>
          </a:xfrm>
          <a:prstGeom prst="rect">
            <a:avLst/>
          </a:prstGeom>
        </p:spPr>
        <p:txBody>
          <a:bodyPr anchor="t" anchorCtr="0"/>
          <a:lstStyle>
            <a:lvl1pPr>
              <a:defRPr sz="5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0150" y="1247719"/>
            <a:ext cx="6445849" cy="673768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3600" b="0">
                <a:solidFill>
                  <a:schemeClr val="accent1"/>
                </a:solidFill>
              </a:defRPr>
            </a:lvl1pPr>
            <a:lvl2pPr marL="36576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5390150" y="1938935"/>
            <a:ext cx="6445849" cy="4424832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</a:defRPr>
            </a:lvl1pPr>
            <a:lvl2pPr marL="36576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7316"/>
            <a:ext cx="5144316" cy="6865315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&amp; drop </a:t>
            </a:r>
            <a:br>
              <a:rPr lang="en-US" dirty="0"/>
            </a:br>
            <a:r>
              <a:rPr lang="en-US" dirty="0"/>
              <a:t>photo/screenshot</a:t>
            </a:r>
          </a:p>
        </p:txBody>
      </p:sp>
    </p:spTree>
    <p:extLst>
      <p:ext uri="{BB962C8B-B14F-4D97-AF65-F5344CB8AC3E}">
        <p14:creationId xmlns:p14="http://schemas.microsoft.com/office/powerpoint/2010/main" val="109055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953" y="345499"/>
            <a:ext cx="6167778" cy="892464"/>
          </a:xfrm>
          <a:prstGeom prst="rect">
            <a:avLst/>
          </a:prstGeom>
        </p:spPr>
        <p:txBody>
          <a:bodyPr anchor="t" anchorCtr="0"/>
          <a:lstStyle>
            <a:lvl1pPr>
              <a:defRPr sz="5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9953" y="1403497"/>
            <a:ext cx="6167778" cy="5063139"/>
          </a:xfrm>
          <a:prstGeom prst="rect">
            <a:avLst/>
          </a:prstGeom>
        </p:spPr>
        <p:txBody>
          <a:bodyPr tIns="0"/>
          <a:lstStyle>
            <a:lvl1pPr marL="274320" indent="-27432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</a:defRPr>
            </a:lvl1pPr>
            <a:lvl2pPr marL="640080" indent="-27432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7047683" y="-7315"/>
            <a:ext cx="5144316" cy="6473952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&amp; drop </a:t>
            </a:r>
            <a:br>
              <a:rPr lang="en-US" dirty="0"/>
            </a:br>
            <a:r>
              <a:rPr lang="en-US" dirty="0"/>
              <a:t>photo/screenshot</a:t>
            </a:r>
          </a:p>
        </p:txBody>
      </p:sp>
    </p:spTree>
    <p:extLst>
      <p:ext uri="{BB962C8B-B14F-4D97-AF65-F5344CB8AC3E}">
        <p14:creationId xmlns:p14="http://schemas.microsoft.com/office/powerpoint/2010/main" val="3404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953" y="345499"/>
            <a:ext cx="6258559" cy="892464"/>
          </a:xfrm>
          <a:prstGeom prst="rect">
            <a:avLst/>
          </a:prstGeom>
        </p:spPr>
        <p:txBody>
          <a:bodyPr anchor="t" anchorCtr="0"/>
          <a:lstStyle>
            <a:lvl1pPr>
              <a:defRPr sz="5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53" y="1247719"/>
            <a:ext cx="6258559" cy="673768"/>
          </a:xfrm>
          <a:prstGeom prst="rect">
            <a:avLst/>
          </a:prstGeo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3200" b="0">
                <a:solidFill>
                  <a:schemeClr val="accent1"/>
                </a:solidFill>
              </a:defRPr>
            </a:lvl1pPr>
            <a:lvl2pPr marL="36576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39953" y="2041805"/>
            <a:ext cx="6258559" cy="4424832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</a:defRPr>
            </a:lvl1pPr>
            <a:lvl2pPr marL="36576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7047683" y="-7315"/>
            <a:ext cx="5144316" cy="6473952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&amp; drop </a:t>
            </a:r>
            <a:br>
              <a:rPr lang="en-US" dirty="0"/>
            </a:br>
            <a:r>
              <a:rPr lang="en-US" dirty="0"/>
              <a:t>photo/screenshot</a:t>
            </a:r>
          </a:p>
        </p:txBody>
      </p:sp>
    </p:spTree>
    <p:extLst>
      <p:ext uri="{BB962C8B-B14F-4D97-AF65-F5344CB8AC3E}">
        <p14:creationId xmlns:p14="http://schemas.microsoft.com/office/powerpoint/2010/main" val="10381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953" y="345499"/>
            <a:ext cx="10994665" cy="892464"/>
          </a:xfrm>
          <a:prstGeom prst="rect">
            <a:avLst/>
          </a:prstGeom>
        </p:spPr>
        <p:txBody>
          <a:bodyPr anchor="t" anchorCtr="0"/>
          <a:lstStyle>
            <a:lvl1pPr algn="ctr">
              <a:defRPr sz="5000" b="1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53" y="1467851"/>
            <a:ext cx="10994665" cy="673768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3200" b="0">
                <a:solidFill>
                  <a:schemeClr val="accent1"/>
                </a:solidFill>
              </a:defRPr>
            </a:lvl1pPr>
            <a:lvl2pPr marL="36576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39953" y="2261937"/>
            <a:ext cx="10994665" cy="3789947"/>
          </a:xfrm>
          <a:prstGeom prst="rect">
            <a:avLst/>
          </a:prstGeom>
        </p:spPr>
        <p:txBody>
          <a:bodyPr/>
          <a:lstStyle>
            <a:lvl1pPr marL="274320" indent="-27432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</a:defRPr>
            </a:lvl1pPr>
            <a:lvl2pPr marL="36576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12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012" y="377826"/>
            <a:ext cx="10825718" cy="841506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55637" y="1599322"/>
            <a:ext cx="4999816" cy="4165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32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55638" y="2130989"/>
            <a:ext cx="4999204" cy="381723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200"/>
              </a:spcAft>
              <a:defRPr sz="3600"/>
            </a:lvl1pPr>
            <a:lvl2pPr>
              <a:spcAft>
                <a:spcPts val="1200"/>
              </a:spcAft>
              <a:defRPr sz="3200"/>
            </a:lvl2pPr>
            <a:lvl3pPr>
              <a:spcAft>
                <a:spcPts val="1200"/>
              </a:spcAft>
              <a:defRPr sz="2800"/>
            </a:lvl3pPr>
            <a:lvl4pPr>
              <a:spcAft>
                <a:spcPts val="1200"/>
              </a:spcAft>
              <a:defRPr sz="2400"/>
            </a:lvl4pPr>
            <a:lvl5pPr>
              <a:spcAft>
                <a:spcPts val="1200"/>
              </a:spcAft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861646" y="1635418"/>
            <a:ext cx="5620084" cy="4312805"/>
          </a:xfrm>
          <a:prstGeom prst="rect">
            <a:avLst/>
          </a:prstGeom>
          <a:pattFill prst="dkDnDiag">
            <a:fgClr>
              <a:schemeClr val="bg2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or drag &amp; drop </a:t>
            </a:r>
            <a:br>
              <a:rPr lang="en-US" dirty="0"/>
            </a:br>
            <a:r>
              <a:rPr lang="en-US" dirty="0"/>
              <a:t>photo/screenshot</a:t>
            </a:r>
          </a:p>
        </p:txBody>
      </p:sp>
    </p:spTree>
    <p:extLst>
      <p:ext uri="{BB962C8B-B14F-4D97-AF65-F5344CB8AC3E}">
        <p14:creationId xmlns:p14="http://schemas.microsoft.com/office/powerpoint/2010/main" val="25862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"/>
          <a:stretch/>
        </p:blipFill>
        <p:spPr>
          <a:xfrm>
            <a:off x="10243786" y="6470237"/>
            <a:ext cx="1226784" cy="32905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617245" y="6567927"/>
            <a:ext cx="4710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6A072CFC-846C-421C-B18A-582244BA2F7D}" type="slidenum">
              <a:rPr lang="en-US" sz="1200" b="1" baseline="0" smtClean="0">
                <a:solidFill>
                  <a:schemeClr val="tx1"/>
                </a:solidFill>
              </a:rPr>
              <a:pPr algn="l"/>
              <a:t>‹#›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1530845" y="6594763"/>
            <a:ext cx="0" cy="1108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27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21" r:id="rId3"/>
    <p:sldLayoutId id="2147483738" r:id="rId4"/>
    <p:sldLayoutId id="2147483763" r:id="rId5"/>
    <p:sldLayoutId id="2147483762" r:id="rId6"/>
    <p:sldLayoutId id="2147483745" r:id="rId7"/>
    <p:sldLayoutId id="2147483746" r:id="rId8"/>
    <p:sldLayoutId id="2147483743" r:id="rId9"/>
    <p:sldLayoutId id="2147483735" r:id="rId10"/>
    <p:sldLayoutId id="2147483734" r:id="rId11"/>
    <p:sldLayoutId id="2147483733" r:id="rId12"/>
    <p:sldLayoutId id="2147483741" r:id="rId13"/>
    <p:sldLayoutId id="2147483753" r:id="rId14"/>
    <p:sldLayoutId id="2147483724" r:id="rId15"/>
    <p:sldLayoutId id="2147483761" r:id="rId16"/>
    <p:sldLayoutId id="2147483742" r:id="rId17"/>
    <p:sldLayoutId id="2147483754" r:id="rId18"/>
    <p:sldLayoutId id="2147483767" r:id="rId19"/>
    <p:sldLayoutId id="2147483768" r:id="rId20"/>
    <p:sldLayoutId id="2147483726" r:id="rId21"/>
    <p:sldLayoutId id="2147483737" r:id="rId22"/>
    <p:sldLayoutId id="2147483740" r:id="rId23"/>
    <p:sldLayoutId id="214748377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laserfiche.com/support/webhelp/Laserfiche/10/en-US/administration/%23../Subsystems/LFDS/Content/BatchImportOfUsers.htm%23Batch2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indowsUser@domain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windows-server/identity/ad-fs/operations/configure-additional-authentication-methods-for-ad-fs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F895B-BF4C-1743-A028-792FFD2D94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5079" y="1557893"/>
            <a:ext cx="9464040" cy="1778951"/>
          </a:xfrm>
        </p:spPr>
        <p:txBody>
          <a:bodyPr/>
          <a:lstStyle/>
          <a:p>
            <a:r>
              <a:rPr lang="en-US" sz="4000" b="0" dirty="0" smtClean="0"/>
              <a:t>IT Admin 304:</a:t>
            </a:r>
          </a:p>
          <a:p>
            <a:r>
              <a:rPr lang="en-US" dirty="0" smtClean="0"/>
              <a:t>Advanced Topics in Identity Management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B081C-4367-D144-8EDD-1ABC3A0556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5079" y="3476763"/>
            <a:ext cx="9464040" cy="797148"/>
          </a:xfrm>
        </p:spPr>
        <p:txBody>
          <a:bodyPr/>
          <a:lstStyle/>
          <a:p>
            <a:r>
              <a:rPr lang="en-US" dirty="0" smtClean="0"/>
              <a:t>Brianna Blanchard, Laserfiche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Configuration: FAQ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Certificate requirements?</a:t>
            </a:r>
          </a:p>
          <a:p>
            <a:pPr lvl="1"/>
            <a:r>
              <a:rPr lang="en-US" dirty="0" smtClean="0"/>
              <a:t>Valid on </a:t>
            </a:r>
            <a:r>
              <a:rPr lang="en-US" u="sng" dirty="0" smtClean="0"/>
              <a:t>all</a:t>
            </a:r>
            <a:r>
              <a:rPr lang="en-US" dirty="0" smtClean="0"/>
              <a:t> involved machines </a:t>
            </a:r>
            <a:r>
              <a:rPr lang="en-US" sz="2800" dirty="0" smtClean="0"/>
              <a:t>(more in a minute)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Backwards compatible? </a:t>
            </a:r>
          </a:p>
          <a:p>
            <a:pPr lvl="1"/>
            <a:r>
              <a:rPr lang="en-US" dirty="0" smtClean="0"/>
              <a:t>Yes: LFDS works with older web applications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…the old version wasn’t https?!</a:t>
            </a:r>
          </a:p>
          <a:p>
            <a:pPr lvl="1"/>
            <a:r>
              <a:rPr lang="en-US" dirty="0" smtClean="0"/>
              <a:t>Encrypted at message level</a:t>
            </a:r>
          </a:p>
        </p:txBody>
      </p:sp>
    </p:spTree>
    <p:extLst>
      <p:ext uri="{BB962C8B-B14F-4D97-AF65-F5344CB8AC3E}">
        <p14:creationId xmlns:p14="http://schemas.microsoft.com/office/powerpoint/2010/main" val="22413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6012" y="1166825"/>
            <a:ext cx="11188019" cy="3101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Both LFDS and STS machine must see cert as valid</a:t>
            </a:r>
          </a:p>
          <a:p>
            <a:r>
              <a:rPr lang="en-US" dirty="0" smtClean="0"/>
              <a:t>Certificate authority trusted on LFDs </a:t>
            </a:r>
            <a:r>
              <a:rPr lang="en-US" i="1" dirty="0" smtClean="0"/>
              <a:t>and</a:t>
            </a:r>
            <a:r>
              <a:rPr lang="en-US" dirty="0" smtClean="0"/>
              <a:t> STS machine</a:t>
            </a:r>
          </a:p>
          <a:p>
            <a:r>
              <a:rPr lang="en-US" dirty="0"/>
              <a:t>Include true FQDN of machine </a:t>
            </a:r>
            <a:r>
              <a:rPr lang="en-US" i="1" dirty="0"/>
              <a:t>and</a:t>
            </a:r>
            <a:r>
              <a:rPr lang="en-US" dirty="0"/>
              <a:t> external </a:t>
            </a:r>
            <a:r>
              <a:rPr lang="en-US" dirty="0" smtClean="0"/>
              <a:t>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58" y="3120939"/>
            <a:ext cx="5880885" cy="33951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1507018" y="5445173"/>
            <a:ext cx="17452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94242" y="5888178"/>
            <a:ext cx="3758102" cy="63862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5637" y="1180646"/>
            <a:ext cx="11260591" cy="4838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LFDS </a:t>
            </a:r>
            <a:r>
              <a:rPr lang="en-US" dirty="0">
                <a:solidFill>
                  <a:schemeClr val="accent1"/>
                </a:solidFill>
              </a:rPr>
              <a:t>needs appropriate rights</a:t>
            </a:r>
          </a:p>
          <a:p>
            <a:r>
              <a:rPr lang="en-US" dirty="0"/>
              <a:t>Private key on LFDS machine</a:t>
            </a:r>
          </a:p>
          <a:p>
            <a:r>
              <a:rPr lang="en-US" dirty="0" smtClean="0"/>
              <a:t>Enable both Server and </a:t>
            </a:r>
            <a:r>
              <a:rPr lang="en-US" dirty="0"/>
              <a:t>Client Authentication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39" y="3396344"/>
            <a:ext cx="5444524" cy="28883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0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BF753-32CB-4546-B7B4-D365B84AD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Alternate SSO Configuration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F32A-E5A0-6E49-B621-A39FC46D8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External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9926098" y="2652172"/>
            <a:ext cx="1036058" cy="1035182"/>
            <a:chOff x="3826726" y="1138888"/>
            <a:chExt cx="1036058" cy="1035182"/>
          </a:xfrm>
        </p:grpSpPr>
        <p:pic>
          <p:nvPicPr>
            <p:cNvPr id="45" name="Picture 12" descr="laptop_256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145" y="1138888"/>
              <a:ext cx="698793" cy="698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34"/>
            <p:cNvSpPr txBox="1">
              <a:spLocks noChangeArrowheads="1"/>
            </p:cNvSpPr>
            <p:nvPr/>
          </p:nvSpPr>
          <p:spPr bwMode="auto">
            <a:xfrm>
              <a:off x="3826726" y="1650850"/>
              <a:ext cx="10360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 smtClean="0">
                  <a:latin typeface="+mn-lt"/>
                </a:rPr>
                <a:t>Internal Laptop</a:t>
              </a:r>
              <a:endParaRPr lang="en-US" altLang="en-US" sz="1400" dirty="0">
                <a:latin typeface="+mn-lt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6151783" y="1564500"/>
            <a:ext cx="5644976" cy="4213309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36523" y="1765818"/>
            <a:ext cx="3719552" cy="372058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Access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1"/>
          </p:nvPr>
        </p:nvSpPr>
        <p:spPr>
          <a:xfrm>
            <a:off x="721297" y="1537397"/>
            <a:ext cx="4227297" cy="4544631"/>
          </a:xfrm>
        </p:spPr>
        <p:txBody>
          <a:bodyPr/>
          <a:lstStyle/>
          <a:p>
            <a:r>
              <a:rPr lang="en-US" dirty="0" smtClean="0"/>
              <a:t>Additional STS installation</a:t>
            </a:r>
            <a:endParaRPr lang="en-US" dirty="0"/>
          </a:p>
          <a:p>
            <a:r>
              <a:rPr lang="en-US" dirty="0" smtClean="0"/>
              <a:t>Enable </a:t>
            </a:r>
            <a:r>
              <a:rPr lang="en-US" dirty="0"/>
              <a:t>alternate connection mode for </a:t>
            </a:r>
            <a:r>
              <a:rPr lang="en-US" dirty="0" smtClean="0"/>
              <a:t>LFDS</a:t>
            </a:r>
            <a:endParaRPr lang="en-US" dirty="0"/>
          </a:p>
          <a:p>
            <a:r>
              <a:rPr lang="en-US" dirty="0" smtClean="0"/>
              <a:t>Configure STS and end applications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634750" y="3522603"/>
            <a:ext cx="1036058" cy="1045230"/>
            <a:chOff x="3826726" y="1128840"/>
            <a:chExt cx="1036058" cy="1045230"/>
          </a:xfrm>
        </p:grpSpPr>
        <p:pic>
          <p:nvPicPr>
            <p:cNvPr id="10" name="Picture 12" descr="laptop_256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241" y="1128840"/>
              <a:ext cx="698793" cy="698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34"/>
            <p:cNvSpPr txBox="1">
              <a:spLocks noChangeArrowheads="1"/>
            </p:cNvSpPr>
            <p:nvPr/>
          </p:nvSpPr>
          <p:spPr bwMode="auto">
            <a:xfrm>
              <a:off x="3826726" y="1650850"/>
              <a:ext cx="10360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 smtClean="0">
                  <a:latin typeface="+mn-lt"/>
                </a:rPr>
                <a:t>External Laptop</a:t>
              </a:r>
              <a:endParaRPr lang="en-US" altLang="en-US" sz="1400" dirty="0">
                <a:latin typeface="+mn-lt"/>
              </a:endParaRPr>
            </a:p>
          </p:txBody>
        </p:sp>
      </p:grpSp>
      <p:grpSp>
        <p:nvGrpSpPr>
          <p:cNvPr id="18" name="Group 254"/>
          <p:cNvGrpSpPr>
            <a:grpSpLocks/>
          </p:cNvGrpSpPr>
          <p:nvPr/>
        </p:nvGrpSpPr>
        <p:grpSpPr bwMode="auto">
          <a:xfrm>
            <a:off x="6514910" y="2453957"/>
            <a:ext cx="915607" cy="1182902"/>
            <a:chOff x="2069549" y="3796705"/>
            <a:chExt cx="677796" cy="875546"/>
          </a:xfrm>
        </p:grpSpPr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244" y="3796705"/>
              <a:ext cx="518406" cy="51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82"/>
            <p:cNvSpPr txBox="1">
              <a:spLocks noChangeArrowheads="1"/>
            </p:cNvSpPr>
            <p:nvPr/>
          </p:nvSpPr>
          <p:spPr bwMode="auto">
            <a:xfrm>
              <a:off x="2069549" y="4284980"/>
              <a:ext cx="677796" cy="387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>
                  <a:latin typeface="+mn-lt"/>
                </a:rPr>
                <a:t>Forms Server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18419" y="3557949"/>
            <a:ext cx="1386134" cy="1411667"/>
            <a:chOff x="4186287" y="385564"/>
            <a:chExt cx="1039604" cy="105875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6173" y="385564"/>
              <a:ext cx="591363" cy="59746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186287" y="890316"/>
              <a:ext cx="10396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LFDS</a:t>
              </a:r>
            </a:p>
            <a:p>
              <a:pPr algn="ctr"/>
              <a:r>
                <a:rPr lang="en-US" sz="1400" dirty="0" smtClean="0"/>
                <a:t>+</a:t>
              </a:r>
            </a:p>
            <a:p>
              <a:pPr algn="ctr"/>
              <a:r>
                <a:rPr lang="en-US" sz="1400" dirty="0" smtClean="0"/>
                <a:t>SSO page</a:t>
              </a:r>
              <a:endParaRPr lang="en-US" sz="1400" dirty="0"/>
            </a:p>
          </p:txBody>
        </p:sp>
      </p:grpSp>
      <p:sp>
        <p:nvSpPr>
          <p:cNvPr id="26" name="Left-Right Arrow 25"/>
          <p:cNvSpPr/>
          <p:nvPr/>
        </p:nvSpPr>
        <p:spPr bwMode="auto">
          <a:xfrm>
            <a:off x="5550779" y="3885826"/>
            <a:ext cx="1019834" cy="165628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70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TextBox 82"/>
          <p:cNvSpPr txBox="1">
            <a:spLocks noChangeArrowheads="1"/>
          </p:cNvSpPr>
          <p:nvPr/>
        </p:nvSpPr>
        <p:spPr bwMode="auto">
          <a:xfrm>
            <a:off x="10574108" y="4867300"/>
            <a:ext cx="91560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dirty="0" smtClean="0">
                <a:latin typeface="+mn-lt"/>
              </a:rPr>
              <a:t>Internal Network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9" name="TextBox 82"/>
          <p:cNvSpPr txBox="1">
            <a:spLocks noChangeArrowheads="1"/>
          </p:cNvSpPr>
          <p:nvPr/>
        </p:nvSpPr>
        <p:spPr bwMode="auto">
          <a:xfrm>
            <a:off x="6395723" y="5201616"/>
            <a:ext cx="91560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400" dirty="0" smtClean="0">
                <a:latin typeface="+mn-lt"/>
              </a:rPr>
              <a:t>DMZ</a:t>
            </a:r>
            <a:endParaRPr lang="en-US" altLang="en-US" sz="1400" dirty="0">
              <a:latin typeface="+mn-lt"/>
            </a:endParaRPr>
          </a:p>
        </p:txBody>
      </p:sp>
      <p:grpSp>
        <p:nvGrpSpPr>
          <p:cNvPr id="37" name="Group 66"/>
          <p:cNvGrpSpPr>
            <a:grpSpLocks/>
          </p:cNvGrpSpPr>
          <p:nvPr/>
        </p:nvGrpSpPr>
        <p:grpSpPr bwMode="auto">
          <a:xfrm>
            <a:off x="8557338" y="1966820"/>
            <a:ext cx="1272415" cy="1055134"/>
            <a:chOff x="276889" y="3827308"/>
            <a:chExt cx="942858" cy="782211"/>
          </a:xfrm>
        </p:grpSpPr>
        <p:pic>
          <p:nvPicPr>
            <p:cNvPr id="38" name="Picture 16" descr="laserfiche_server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08" y="3827308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43"/>
            <p:cNvSpPr txBox="1">
              <a:spLocks noChangeArrowheads="1"/>
            </p:cNvSpPr>
            <p:nvPr/>
          </p:nvSpPr>
          <p:spPr bwMode="auto">
            <a:xfrm>
              <a:off x="276889" y="4221636"/>
              <a:ext cx="942858" cy="38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 dirty="0" smtClean="0">
                  <a:latin typeface="+mn-lt"/>
                </a:rPr>
                <a:t>Web Client Server</a:t>
              </a:r>
              <a:endParaRPr lang="en-US" altLang="en-US" sz="1400" dirty="0">
                <a:latin typeface="+mn-lt"/>
              </a:endParaRPr>
            </a:p>
          </p:txBody>
        </p:sp>
      </p:grpSp>
      <p:sp>
        <p:nvSpPr>
          <p:cNvPr id="40" name="Left-Right Arrow 39"/>
          <p:cNvSpPr/>
          <p:nvPr/>
        </p:nvSpPr>
        <p:spPr bwMode="auto">
          <a:xfrm rot="2595579">
            <a:off x="9553143" y="2723710"/>
            <a:ext cx="657923" cy="20919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70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7" name="Left-Right Arrow 46"/>
          <p:cNvSpPr/>
          <p:nvPr/>
        </p:nvSpPr>
        <p:spPr bwMode="auto">
          <a:xfrm rot="8096112">
            <a:off x="9548286" y="3366289"/>
            <a:ext cx="657923" cy="20919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70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8" name="Left-Right Arrow 47"/>
          <p:cNvSpPr/>
          <p:nvPr/>
        </p:nvSpPr>
        <p:spPr bwMode="auto">
          <a:xfrm rot="5400000">
            <a:off x="8882524" y="3192912"/>
            <a:ext cx="657923" cy="20919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700"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358029" y="3613019"/>
            <a:ext cx="1386134" cy="980780"/>
            <a:chOff x="4186287" y="385564"/>
            <a:chExt cx="1039604" cy="73558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6173" y="385564"/>
              <a:ext cx="591363" cy="59746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186287" y="890316"/>
              <a:ext cx="1039604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SSO page</a:t>
              </a:r>
              <a:endParaRPr lang="en-US" sz="1400" dirty="0"/>
            </a:p>
          </p:txBody>
        </p:sp>
      </p:grpSp>
      <p:sp>
        <p:nvSpPr>
          <p:cNvPr id="41" name="Left-Right Arrow 40"/>
          <p:cNvSpPr/>
          <p:nvPr/>
        </p:nvSpPr>
        <p:spPr bwMode="auto">
          <a:xfrm>
            <a:off x="7514659" y="3885826"/>
            <a:ext cx="1226127" cy="165628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70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3" name="Left-Right Arrow 42"/>
          <p:cNvSpPr/>
          <p:nvPr/>
        </p:nvSpPr>
        <p:spPr bwMode="auto">
          <a:xfrm rot="19399989">
            <a:off x="5379503" y="3231353"/>
            <a:ext cx="1371600" cy="18288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700"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6" name="Left-Right Arrow 35"/>
          <p:cNvSpPr/>
          <p:nvPr/>
        </p:nvSpPr>
        <p:spPr bwMode="auto">
          <a:xfrm rot="1669802">
            <a:off x="7303512" y="3236688"/>
            <a:ext cx="1549799" cy="202575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700"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06893" y="4011325"/>
            <a:ext cx="1784330" cy="577065"/>
            <a:chOff x="9135117" y="4011325"/>
            <a:chExt cx="1784330" cy="577065"/>
          </a:xfrm>
        </p:grpSpPr>
        <p:pic>
          <p:nvPicPr>
            <p:cNvPr id="4102" name="Picture 6" descr="Related image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5117" y="4011325"/>
              <a:ext cx="577065" cy="577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671990" y="4042297"/>
              <a:ext cx="12474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Certificate </a:t>
              </a:r>
            </a:p>
            <a:p>
              <a:pPr algn="ctr"/>
              <a:r>
                <a:rPr lang="en-US" sz="1400" dirty="0" smtClean="0"/>
                <a:t>Mode Enabled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88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Checklist for SSO Access in DMZ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4294967295"/>
          </p:nvPr>
        </p:nvSpPr>
        <p:spPr>
          <a:xfrm>
            <a:off x="898724" y="1316705"/>
            <a:ext cx="10955337" cy="4778375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Configure LFDS to </a:t>
            </a:r>
            <a:r>
              <a:rPr lang="en-US" sz="3600" dirty="0" smtClean="0"/>
              <a:t>accept </a:t>
            </a:r>
            <a:r>
              <a:rPr lang="en-US" sz="3600" dirty="0"/>
              <a:t>“alternate service</a:t>
            </a:r>
            <a:r>
              <a:rPr lang="en-US" sz="3600" dirty="0" smtClean="0"/>
              <a:t>”</a:t>
            </a:r>
          </a:p>
          <a:p>
            <a:pPr lvl="1"/>
            <a:endParaRPr lang="en-US" sz="1400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600" dirty="0" smtClean="0"/>
              <a:t>Install </a:t>
            </a:r>
            <a:r>
              <a:rPr lang="en-US" sz="3600" dirty="0" err="1" smtClean="0"/>
              <a:t>WebSTS</a:t>
            </a:r>
            <a:r>
              <a:rPr lang="en-US" sz="3600" dirty="0" smtClean="0"/>
              <a:t> and web applications in DMZ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Configure endpoint utilities with certificates for:</a:t>
            </a:r>
          </a:p>
          <a:p>
            <a:pPr lvl="1"/>
            <a:r>
              <a:rPr lang="en-US" sz="2800" dirty="0" smtClean="0"/>
              <a:t>Additional </a:t>
            </a:r>
            <a:r>
              <a:rPr lang="en-US" sz="2800" dirty="0" err="1" smtClean="0"/>
              <a:t>WebSTS</a:t>
            </a:r>
            <a:r>
              <a:rPr lang="en-US" sz="2800" dirty="0" smtClean="0"/>
              <a:t> machine</a:t>
            </a:r>
          </a:p>
          <a:p>
            <a:pPr lvl="1">
              <a:spcAft>
                <a:spcPts val="1800"/>
              </a:spcAft>
            </a:pPr>
            <a:r>
              <a:rPr lang="en-US" sz="2800" dirty="0" smtClean="0"/>
              <a:t>Any web servers in the DMZ (e.g., Forms, Mobile)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600" dirty="0" smtClean="0"/>
              <a:t>Point DMZ web applications to DMZ </a:t>
            </a:r>
            <a:r>
              <a:rPr lang="en-US" sz="3600" dirty="0" err="1" smtClean="0"/>
              <a:t>WebSTS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2275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802" y="191228"/>
            <a:ext cx="5827363" cy="62341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71" y="345499"/>
            <a:ext cx="6167778" cy="89246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Configuring LFDS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30164" y="3733692"/>
            <a:ext cx="6001831" cy="5361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105788" y="1237963"/>
            <a:ext cx="5756926" cy="5063139"/>
          </a:xfrm>
        </p:spPr>
        <p:txBody>
          <a:bodyPr/>
          <a:lstStyle/>
          <a:p>
            <a:r>
              <a:rPr lang="en-US" dirty="0" smtClean="0"/>
              <a:t>Turn on Alternate Service</a:t>
            </a:r>
          </a:p>
          <a:p>
            <a:r>
              <a:rPr lang="en-US" dirty="0" smtClean="0"/>
              <a:t>Select valid certificate</a:t>
            </a:r>
          </a:p>
        </p:txBody>
      </p:sp>
      <p:sp>
        <p:nvSpPr>
          <p:cNvPr id="6" name="Left Brace 5"/>
          <p:cNvSpPr/>
          <p:nvPr/>
        </p:nvSpPr>
        <p:spPr>
          <a:xfrm>
            <a:off x="4904775" y="2917371"/>
            <a:ext cx="1219200" cy="178525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28571" y="3486834"/>
            <a:ext cx="127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May be different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4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71" y="345499"/>
            <a:ext cx="6167778" cy="89246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Configuring LFDS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105788" y="1237963"/>
            <a:ext cx="5756926" cy="5063139"/>
          </a:xfrm>
        </p:spPr>
        <p:txBody>
          <a:bodyPr/>
          <a:lstStyle/>
          <a:p>
            <a:r>
              <a:rPr lang="en-US" dirty="0" smtClean="0"/>
              <a:t>Turn on Alternate Service</a:t>
            </a:r>
          </a:p>
          <a:p>
            <a:r>
              <a:rPr lang="en-US" dirty="0" smtClean="0"/>
              <a:t>Select valid certificate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b="5466"/>
          <a:stretch/>
        </p:blipFill>
        <p:spPr>
          <a:xfrm>
            <a:off x="2146813" y="2786745"/>
            <a:ext cx="7940616" cy="37605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7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b="5466"/>
          <a:stretch/>
        </p:blipFill>
        <p:spPr>
          <a:xfrm>
            <a:off x="2146813" y="2786745"/>
            <a:ext cx="7940616" cy="37605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71" y="345499"/>
            <a:ext cx="6167778" cy="89246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Configuring LFDS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5787" y="1237963"/>
            <a:ext cx="11859341" cy="5063139"/>
          </a:xfrm>
        </p:spPr>
        <p:txBody>
          <a:bodyPr/>
          <a:lstStyle/>
          <a:p>
            <a:pPr marL="0" indent="0">
              <a:spcAft>
                <a:spcPts val="3000"/>
              </a:spcAft>
              <a:buNone/>
            </a:pPr>
            <a:r>
              <a:rPr lang="en-US" dirty="0" smtClean="0"/>
              <a:t>1. Where </a:t>
            </a:r>
            <a:r>
              <a:rPr lang="en-US" dirty="0" smtClean="0"/>
              <a:t>will users normally change </a:t>
            </a:r>
            <a:r>
              <a:rPr lang="en-US" dirty="0" smtClean="0"/>
              <a:t>passwords?</a:t>
            </a:r>
          </a:p>
          <a:p>
            <a:pPr marL="0" indent="0">
              <a:buNone/>
            </a:pPr>
            <a:r>
              <a:rPr lang="en-US" dirty="0" smtClean="0"/>
              <a:t>2. Which STS are allowed to perform “forgot password?”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75763" y="4963886"/>
            <a:ext cx="7639093" cy="72571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75762" y="5632494"/>
            <a:ext cx="7639093" cy="91483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65265" y="5089682"/>
            <a:ext cx="38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6773" y="6089912"/>
            <a:ext cx="38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Configuring Additional </a:t>
            </a:r>
            <a:r>
              <a:rPr lang="en-US" dirty="0" err="1" smtClean="0"/>
              <a:t>WebSTS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type="body" sz="quarter" idx="4294967295"/>
          </p:nvPr>
        </p:nvSpPr>
        <p:spPr>
          <a:xfrm>
            <a:off x="6106510" y="1621720"/>
            <a:ext cx="5885793" cy="4836565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LFDS machine name per </a:t>
            </a:r>
            <a:r>
              <a:rPr lang="en-US" sz="3200" b="1" dirty="0" smtClean="0"/>
              <a:t>DNS records in DMZ</a:t>
            </a:r>
          </a:p>
          <a:p>
            <a:pPr lvl="1"/>
            <a:r>
              <a:rPr lang="en-US" sz="2800" dirty="0" smtClean="0"/>
              <a:t>Include port 5049 if using HTTPS</a:t>
            </a:r>
          </a:p>
          <a:p>
            <a:endParaRPr lang="en-US" sz="2000" dirty="0" smtClean="0"/>
          </a:p>
          <a:p>
            <a:r>
              <a:rPr lang="en-US" sz="3200" dirty="0" smtClean="0"/>
              <a:t>UPN in DMZ: </a:t>
            </a:r>
            <a:r>
              <a:rPr lang="en-US" sz="3200" b="1" dirty="0" smtClean="0"/>
              <a:t>leave blank</a:t>
            </a:r>
          </a:p>
          <a:p>
            <a:endParaRPr lang="en-US" sz="2000" b="1" dirty="0"/>
          </a:p>
          <a:p>
            <a:r>
              <a:rPr lang="en-US" sz="3200" dirty="0" smtClean="0"/>
              <a:t>Turn on alternate service</a:t>
            </a:r>
          </a:p>
          <a:p>
            <a:pPr lvl="1"/>
            <a:r>
              <a:rPr lang="en-US" sz="2800" dirty="0" smtClean="0"/>
              <a:t>Select certificate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26" y="1394263"/>
            <a:ext cx="5021645" cy="50640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656013" y="2430893"/>
            <a:ext cx="4662222" cy="66965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6013" y="2994222"/>
            <a:ext cx="4662222" cy="66965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4729" y="4369121"/>
            <a:ext cx="4723506" cy="120648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9953" y="1237963"/>
            <a:ext cx="6167778" cy="5063139"/>
          </a:xfrm>
        </p:spPr>
        <p:txBody>
          <a:bodyPr/>
          <a:lstStyle/>
          <a:p>
            <a:r>
              <a:rPr lang="en-US" dirty="0" smtClean="0"/>
              <a:t>SSO</a:t>
            </a:r>
          </a:p>
          <a:p>
            <a:pPr lvl="1"/>
            <a:r>
              <a:rPr lang="en-US" dirty="0" smtClean="0"/>
              <a:t>Overview of setup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External access options</a:t>
            </a:r>
          </a:p>
          <a:p>
            <a:r>
              <a:rPr lang="en-US" dirty="0"/>
              <a:t>SAML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Configuration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User management</a:t>
            </a:r>
          </a:p>
          <a:p>
            <a:r>
              <a:rPr lang="en-US" dirty="0" smtClean="0"/>
              <a:t>MFA/2-FA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09484" y="3439596"/>
            <a:ext cx="374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(Security Assertion Markup Language)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98" y="5767256"/>
            <a:ext cx="287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(Multi-factor authentication)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5423" y="1596479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(Single Sign 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SSO Configuration FAQ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Several STS?</a:t>
            </a:r>
          </a:p>
          <a:p>
            <a:pPr lvl="1"/>
            <a:r>
              <a:rPr lang="en-US" dirty="0"/>
              <a:t>Enabling </a:t>
            </a:r>
            <a:r>
              <a:rPr lang="en-US" dirty="0" smtClean="0"/>
              <a:t>in LFDS is </a:t>
            </a:r>
            <a:r>
              <a:rPr lang="en-US" dirty="0"/>
              <a:t>a toggle: </a:t>
            </a:r>
            <a:r>
              <a:rPr lang="en-US" dirty="0" smtClean="0"/>
              <a:t>one </a:t>
            </a:r>
            <a:r>
              <a:rPr lang="en-US" dirty="0"/>
              <a:t>or many</a:t>
            </a:r>
          </a:p>
          <a:p>
            <a:pPr lvl="1"/>
            <a:r>
              <a:rPr lang="en-US" dirty="0" smtClean="0"/>
              <a:t>Each install of a product can only point to one STS</a:t>
            </a:r>
          </a:p>
          <a:p>
            <a:pPr lvl="1"/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is a certificate required?</a:t>
            </a:r>
          </a:p>
          <a:p>
            <a:pPr lvl="1"/>
            <a:r>
              <a:rPr lang="en-US" dirty="0" smtClean="0"/>
              <a:t>Can’t Windows </a:t>
            </a:r>
            <a:r>
              <a:rPr lang="en-US" dirty="0" err="1" smtClean="0"/>
              <a:t>Auth</a:t>
            </a:r>
            <a:r>
              <a:rPr lang="en-US" dirty="0" smtClean="0"/>
              <a:t> mode for message encryption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about HTTPS communication for LFDS and STS?</a:t>
            </a:r>
          </a:p>
          <a:p>
            <a:pPr lvl="1"/>
            <a:r>
              <a:rPr lang="en-US" dirty="0" smtClean="0"/>
              <a:t>Still used in this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Must have </a:t>
            </a:r>
            <a:r>
              <a:rPr lang="en-US" b="1" dirty="0" smtClean="0"/>
              <a:t>private key</a:t>
            </a:r>
          </a:p>
          <a:p>
            <a:r>
              <a:rPr lang="en-US" dirty="0" smtClean="0"/>
              <a:t>Do not </a:t>
            </a:r>
            <a:r>
              <a:rPr lang="en-US" i="1" dirty="0" smtClean="0"/>
              <a:t>need</a:t>
            </a:r>
            <a:r>
              <a:rPr lang="en-US" dirty="0" smtClean="0"/>
              <a:t> to be the same on each machine, but can</a:t>
            </a:r>
          </a:p>
          <a:p>
            <a:r>
              <a:rPr lang="en-US" dirty="0" smtClean="0"/>
              <a:t>Must be able to perform chain validation</a:t>
            </a:r>
          </a:p>
          <a:p>
            <a:pPr lvl="1"/>
            <a:r>
              <a:rPr lang="en-US" dirty="0" smtClean="0"/>
              <a:t>Self-signed</a:t>
            </a:r>
            <a:r>
              <a:rPr lang="en-US" dirty="0"/>
              <a:t>?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ssue root certificate &gt; individual certificate(s)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21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Authentication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External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Windows Authentication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LDAP “simple bind” </a:t>
            </a:r>
          </a:p>
          <a:p>
            <a:pPr lvl="1"/>
            <a:r>
              <a:rPr lang="en-US" dirty="0"/>
              <a:t>UPN: username@domain.com</a:t>
            </a:r>
          </a:p>
          <a:p>
            <a:pPr lvl="1"/>
            <a:r>
              <a:rPr lang="en-US" dirty="0"/>
              <a:t>Windows password</a:t>
            </a:r>
          </a:p>
          <a:p>
            <a:pPr lvl="1"/>
            <a:r>
              <a:rPr lang="en-US" dirty="0" smtClean="0"/>
              <a:t>Least preferred</a:t>
            </a:r>
            <a:endParaRPr lang="en-US" dirty="0"/>
          </a:p>
          <a:p>
            <a:r>
              <a:rPr lang="en-US" dirty="0" smtClean="0"/>
              <a:t>AD FS</a:t>
            </a:r>
          </a:p>
          <a:p>
            <a:r>
              <a:rPr lang="en-US" dirty="0" smtClean="0"/>
              <a:t>SAML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66" y="1412875"/>
            <a:ext cx="4257675" cy="4324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9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1772" b="3004"/>
          <a:stretch/>
        </p:blipFill>
        <p:spPr>
          <a:xfrm>
            <a:off x="5521096" y="1555522"/>
            <a:ext cx="6305550" cy="48978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FS in LFDS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9953" y="1577774"/>
            <a:ext cx="4710538" cy="50631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Windows AD feature</a:t>
            </a:r>
          </a:p>
          <a:p>
            <a:r>
              <a:rPr lang="en-US" dirty="0" smtClean="0"/>
              <a:t>Can pull </a:t>
            </a:r>
            <a:r>
              <a:rPr lang="en-US" dirty="0" err="1" smtClean="0"/>
              <a:t>config</a:t>
            </a:r>
            <a:r>
              <a:rPr lang="en-US" dirty="0" smtClean="0"/>
              <a:t> and certificate from host</a:t>
            </a:r>
          </a:p>
          <a:p>
            <a:pPr lvl="1"/>
            <a:r>
              <a:rPr lang="en-US" dirty="0" smtClean="0"/>
              <a:t>Helps prevent errors</a:t>
            </a:r>
          </a:p>
          <a:p>
            <a:pPr lvl="1"/>
            <a:r>
              <a:rPr lang="en-US" dirty="0" smtClean="0"/>
              <a:t>Update easily</a:t>
            </a:r>
          </a:p>
          <a:p>
            <a:pPr lvl="1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425740" y="2889019"/>
            <a:ext cx="2874423" cy="228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425739" y="3326209"/>
            <a:ext cx="2874423" cy="23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2836" y="6086025"/>
            <a:ext cx="1990725" cy="3143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4881" y="6112810"/>
            <a:ext cx="419100" cy="27622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10578601" y="2105514"/>
            <a:ext cx="94268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13122" t="65891" r="12106" b="19896"/>
          <a:stretch/>
        </p:blipFill>
        <p:spPr>
          <a:xfrm>
            <a:off x="685428" y="4792070"/>
            <a:ext cx="4550006" cy="114316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99766" y="1050537"/>
            <a:ext cx="10994665" cy="673768"/>
          </a:xfrm>
          <a:prstGeom prst="rect">
            <a:avLst/>
          </a:prstGeom>
        </p:spPr>
        <p:txBody>
          <a:bodyPr tIns="0"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Secure login for Windows credentials </a:t>
            </a:r>
            <a:r>
              <a:rPr lang="en-US" sz="3200" i="1" dirty="0" smtClean="0">
                <a:solidFill>
                  <a:schemeClr val="accent1"/>
                </a:solidFill>
              </a:rPr>
              <a:t>outside</a:t>
            </a:r>
            <a:r>
              <a:rPr lang="en-US" sz="3200" dirty="0" smtClean="0">
                <a:solidFill>
                  <a:schemeClr val="accent1"/>
                </a:solidFill>
              </a:rPr>
              <a:t> network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4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SAML Authentication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BF753-32CB-4546-B7B4-D365B84AD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496" y="1184798"/>
            <a:ext cx="11072578" cy="206887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mtClean="0"/>
              <a:t>SSO compatible with variety of web apps and directories</a:t>
            </a:r>
          </a:p>
          <a:p>
            <a:pPr>
              <a:spcBef>
                <a:spcPts val="600"/>
              </a:spcBef>
            </a:pPr>
            <a:r>
              <a:rPr lang="en-US" smtClean="0"/>
              <a:t>Users authenticate on 3</a:t>
            </a:r>
            <a:r>
              <a:rPr lang="en-US" baseline="30000" smtClean="0"/>
              <a:t>rd</a:t>
            </a:r>
            <a:r>
              <a:rPr lang="en-US" smtClean="0"/>
              <a:t> party login page </a:t>
            </a:r>
          </a:p>
          <a:p>
            <a:pPr>
              <a:spcBef>
                <a:spcPts val="600"/>
              </a:spcBef>
            </a:pPr>
            <a:r>
              <a:rPr lang="en-US" smtClean="0"/>
              <a:t>Easily made accessible for external authentication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55496" y="3264402"/>
            <a:ext cx="645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Tested SAML Providers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390" y="4204783"/>
            <a:ext cx="266111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Onelogin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PingFederate</a:t>
            </a:r>
            <a:endParaRPr lang="en-US" sz="3200" dirty="0" smtClean="0"/>
          </a:p>
          <a:p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4932470" y="4204783"/>
            <a:ext cx="227280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Azure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Shibboleth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salesforce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85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STS Site for AD FS or SAML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42" r="1340"/>
          <a:stretch/>
        </p:blipFill>
        <p:spPr>
          <a:xfrm>
            <a:off x="2290713" y="1237963"/>
            <a:ext cx="6664751" cy="54673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134573" y="3753928"/>
            <a:ext cx="292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URLS </a:t>
            </a:r>
          </a:p>
          <a:p>
            <a:r>
              <a:rPr lang="en-US" dirty="0" smtClean="0"/>
              <a:t>for the LFDS STS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8691512" y="3572760"/>
            <a:ext cx="443061" cy="1008668"/>
          </a:xfrm>
          <a:prstGeom prst="rightBrace">
            <a:avLst>
              <a:gd name="adj1" fmla="val 14994"/>
              <a:gd name="adj2" fmla="val 483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BF753-32CB-4546-B7B4-D365B84AD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Customize Login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F32A-E5A0-6E49-B621-A39FC46D8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Authentication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364" y="345499"/>
            <a:ext cx="4464736" cy="59009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Login Page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idx="1"/>
          </p:nvPr>
        </p:nvSpPr>
        <p:spPr>
          <a:xfrm>
            <a:off x="365902" y="1461036"/>
            <a:ext cx="6530198" cy="50631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Windows Authentication hidden (default for separate STS)</a:t>
            </a:r>
          </a:p>
          <a:p>
            <a:r>
              <a:rPr lang="en-US" dirty="0" smtClean="0"/>
              <a:t>Enable AD FS for employees outside the network</a:t>
            </a:r>
          </a:p>
          <a:p>
            <a:r>
              <a:rPr lang="en-US" dirty="0" smtClean="0"/>
              <a:t>Show Username and Password for external Laserfiche users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124" t="21325" r="11153" b="47052"/>
          <a:stretch/>
        </p:blipFill>
        <p:spPr>
          <a:xfrm>
            <a:off x="7778684" y="1622303"/>
            <a:ext cx="3459637" cy="187593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009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SAML Only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idx="1"/>
          </p:nvPr>
        </p:nvSpPr>
        <p:spPr>
          <a:xfrm>
            <a:off x="327802" y="1237963"/>
            <a:ext cx="6167778" cy="50631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Hide:</a:t>
            </a:r>
          </a:p>
          <a:p>
            <a:pPr lvl="1"/>
            <a:r>
              <a:rPr lang="en-US" dirty="0" smtClean="0"/>
              <a:t>Laserfiche Authentication</a:t>
            </a:r>
          </a:p>
          <a:p>
            <a:pPr lvl="1"/>
            <a:r>
              <a:rPr lang="en-US" dirty="0" smtClean="0"/>
              <a:t>Windows Authentication</a:t>
            </a:r>
          </a:p>
          <a:p>
            <a:r>
              <a:rPr lang="en-US" dirty="0" smtClean="0"/>
              <a:t>Customize button</a:t>
            </a:r>
          </a:p>
        </p:txBody>
      </p:sp>
      <p:sp>
        <p:nvSpPr>
          <p:cNvPr id="7" name="Left Arrow 6"/>
          <p:cNvSpPr/>
          <p:nvPr/>
        </p:nvSpPr>
        <p:spPr>
          <a:xfrm flipV="1">
            <a:off x="9496969" y="4458432"/>
            <a:ext cx="697614" cy="207668"/>
          </a:xfrm>
          <a:prstGeom prst="leftArrow">
            <a:avLst>
              <a:gd name="adj1" fmla="val 37769"/>
              <a:gd name="adj2" fmla="val 89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7"/>
          <a:stretch/>
        </p:blipFill>
        <p:spPr>
          <a:xfrm>
            <a:off x="5589027" y="270653"/>
            <a:ext cx="6343650" cy="50387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27" y="3944980"/>
            <a:ext cx="4048125" cy="22574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211615" y="3976510"/>
            <a:ext cx="4974686" cy="51345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BF753-32CB-4546-B7B4-D365B84AD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SSO Configuration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F32A-E5A0-6E49-B621-A39FC46D8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Fundamentals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Login Page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idx="1"/>
          </p:nvPr>
        </p:nvSpPr>
        <p:spPr>
          <a:xfrm>
            <a:off x="365902" y="1461036"/>
            <a:ext cx="5415773" cy="50631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“Always use Windows Authentication”</a:t>
            </a:r>
          </a:p>
          <a:p>
            <a:endParaRPr lang="en-US" dirty="0" smtClean="0"/>
          </a:p>
          <a:p>
            <a:r>
              <a:rPr lang="en-US" dirty="0" smtClean="0"/>
              <a:t>Automatic Win </a:t>
            </a:r>
            <a:r>
              <a:rPr lang="en-US" dirty="0" err="1" smtClean="0"/>
              <a:t>Auth</a:t>
            </a:r>
            <a:endParaRPr lang="en-US" dirty="0"/>
          </a:p>
          <a:p>
            <a:pPr lvl="1"/>
            <a:r>
              <a:rPr lang="en-US" dirty="0" smtClean="0"/>
              <a:t>Users go directly to product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791731"/>
            <a:ext cx="5486400" cy="53911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9077325" y="5924550"/>
            <a:ext cx="10382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9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BF753-32CB-4546-B7B4-D365B84AD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F32A-E5A0-6E49-B621-A39FC46D8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SAML work?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55637" y="1412875"/>
            <a:ext cx="11012487" cy="48386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provider responsible for authenticating user</a:t>
            </a:r>
          </a:p>
          <a:p>
            <a:r>
              <a:rPr lang="en-US" dirty="0" smtClean="0"/>
              <a:t>User sent/returned to LFDS SSO page with “SAML Token”</a:t>
            </a:r>
          </a:p>
          <a:p>
            <a:r>
              <a:rPr lang="en-US" dirty="0" smtClean="0"/>
              <a:t>SAML token contains all necessary information</a:t>
            </a:r>
          </a:p>
          <a:p>
            <a:pPr lvl="1"/>
            <a:r>
              <a:rPr lang="en-US" dirty="0" smtClean="0"/>
              <a:t>Username</a:t>
            </a:r>
          </a:p>
          <a:p>
            <a:pPr lvl="1"/>
            <a:r>
              <a:rPr lang="en-US" dirty="0" smtClean="0"/>
              <a:t>Name ID (or other unique identifier in SAML)</a:t>
            </a:r>
          </a:p>
          <a:p>
            <a:pPr lvl="1"/>
            <a:r>
              <a:rPr lang="en-US" dirty="0"/>
              <a:t>Group membership</a:t>
            </a:r>
          </a:p>
          <a:p>
            <a:pPr lvl="1"/>
            <a:r>
              <a:rPr lang="en-US" dirty="0" smtClean="0"/>
              <a:t>Email, department, full name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LFDS </a:t>
            </a:r>
            <a:r>
              <a:rPr lang="en-US" b="1" dirty="0" smtClean="0"/>
              <a:t>cannot query SAML </a:t>
            </a:r>
            <a:r>
              <a:rPr lang="en-US" dirty="0" smtClean="0"/>
              <a:t>directories --- </a:t>
            </a:r>
            <a:r>
              <a:rPr lang="en-US" b="1" dirty="0" smtClean="0"/>
              <a:t>by design</a:t>
            </a:r>
          </a:p>
        </p:txBody>
      </p:sp>
    </p:spTree>
    <p:extLst>
      <p:ext uri="{BB962C8B-B14F-4D97-AF65-F5344CB8AC3E}">
        <p14:creationId xmlns:p14="http://schemas.microsoft.com/office/powerpoint/2010/main" val="5989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SAML work?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56012" y="1124641"/>
            <a:ext cx="8364163" cy="5457133"/>
          </a:xfrm>
        </p:spPr>
        <p:txBody>
          <a:bodyPr>
            <a:normAutofit/>
          </a:bodyPr>
          <a:lstStyle/>
          <a:p>
            <a:r>
              <a:rPr lang="en-US" dirty="0" smtClean="0"/>
              <a:t>LFDS maps incoming users to existing user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Format and attribute specified per IdP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Unique attribute </a:t>
            </a:r>
            <a:r>
              <a:rPr lang="en-US" dirty="0"/>
              <a:t>s</a:t>
            </a:r>
            <a:r>
              <a:rPr lang="en-US" dirty="0" smtClean="0"/>
              <a:t>et </a:t>
            </a:r>
            <a:r>
              <a:rPr lang="en-US" u="sng" dirty="0" smtClean="0"/>
              <a:t>per user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Attributes are in SAML token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85"/>
          <a:stretch/>
        </p:blipFill>
        <p:spPr>
          <a:xfrm>
            <a:off x="1402251" y="4343495"/>
            <a:ext cx="9333239" cy="187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50" y="2332415"/>
            <a:ext cx="5143500" cy="1828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714500" y="4562476"/>
            <a:ext cx="9220200" cy="4191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BF753-32CB-4546-B7B4-D365B84AD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F32A-E5A0-6E49-B621-A39FC46D8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Manual metadata </a:t>
            </a:r>
            <a:r>
              <a:rPr lang="en-US" sz="3600" dirty="0" smtClean="0"/>
              <a:t>exchange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39953" y="2141619"/>
            <a:ext cx="11361522" cy="378994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 smtClean="0"/>
              <a:t>Import </a:t>
            </a:r>
            <a:r>
              <a:rPr lang="en-US" sz="3200" dirty="0"/>
              <a:t>from </a:t>
            </a:r>
            <a:r>
              <a:rPr lang="en-US" sz="3200" dirty="0" smtClean="0"/>
              <a:t>SAML provider </a:t>
            </a:r>
            <a:r>
              <a:rPr lang="en-US" sz="3200" dirty="0"/>
              <a:t>to </a:t>
            </a:r>
            <a:r>
              <a:rPr lang="en-US" sz="3200" dirty="0" smtClean="0"/>
              <a:t>LFDS</a:t>
            </a:r>
          </a:p>
          <a:p>
            <a:pPr marL="742950" indent="-742950">
              <a:spcAft>
                <a:spcPts val="0"/>
              </a:spcAft>
              <a:buFont typeface="+mj-lt"/>
              <a:buAutoNum type="arabicPeriod"/>
            </a:pPr>
            <a:r>
              <a:rPr lang="en-US" sz="3200" dirty="0" smtClean="0"/>
              <a:t>Finish </a:t>
            </a:r>
            <a:r>
              <a:rPr lang="en-US" sz="3200" dirty="0"/>
              <a:t>LFDS </a:t>
            </a:r>
            <a:r>
              <a:rPr lang="en-US" sz="3200" dirty="0" smtClean="0"/>
              <a:t>configuration after import</a:t>
            </a:r>
          </a:p>
          <a:p>
            <a:pPr marL="982980" lvl="2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STS Sites</a:t>
            </a:r>
          </a:p>
          <a:p>
            <a:pPr marL="982980" lvl="2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Certificates for encryption/decryption</a:t>
            </a:r>
          </a:p>
          <a:p>
            <a:pPr marL="982980" lvl="2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Optional settings (e.g., signed authentication request)</a:t>
            </a:r>
            <a:endParaRPr lang="en-US" sz="2800" dirty="0"/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Export from </a:t>
            </a:r>
            <a:r>
              <a:rPr lang="en-US" sz="3200" dirty="0" smtClean="0"/>
              <a:t>LFDS</a:t>
            </a:r>
            <a:endParaRPr lang="en-US" sz="3200" dirty="0"/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Import to SAML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8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52" y="1268854"/>
            <a:ext cx="10994665" cy="673768"/>
          </a:xfrm>
        </p:spPr>
        <p:txBody>
          <a:bodyPr/>
          <a:lstStyle/>
          <a:p>
            <a:r>
              <a:rPr lang="en-US" sz="3600" dirty="0" smtClean="0"/>
              <a:t>SAML provider information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39953" y="1942622"/>
            <a:ext cx="10994665" cy="3789947"/>
          </a:xfrm>
        </p:spPr>
        <p:txBody>
          <a:bodyPr/>
          <a:lstStyle/>
          <a:p>
            <a:r>
              <a:rPr lang="en-US" dirty="0" smtClean="0"/>
              <a:t>Issuer: SAML token provider</a:t>
            </a:r>
          </a:p>
          <a:p>
            <a:r>
              <a:rPr lang="en-US" dirty="0" smtClean="0"/>
              <a:t>Endpoint: SAML provider </a:t>
            </a:r>
            <a:r>
              <a:rPr lang="en-US" dirty="0" err="1" smtClean="0"/>
              <a:t>url</a:t>
            </a:r>
            <a:endParaRPr lang="en-US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sz="44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 smtClean="0"/>
              <a:t>Note: Import </a:t>
            </a:r>
            <a:r>
              <a:rPr lang="en-US" sz="3200" dirty="0"/>
              <a:t>metadata to simplify</a:t>
            </a:r>
          </a:p>
          <a:p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994" y="3329243"/>
            <a:ext cx="6632349" cy="22788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3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52" y="1268854"/>
            <a:ext cx="10994665" cy="673768"/>
          </a:xfrm>
        </p:spPr>
        <p:txBody>
          <a:bodyPr/>
          <a:lstStyle/>
          <a:p>
            <a:r>
              <a:rPr lang="en-US" sz="3600" dirty="0" smtClean="0"/>
              <a:t>SAML provider information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39953" y="1942622"/>
            <a:ext cx="5597990" cy="378994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Certificate </a:t>
            </a:r>
            <a:r>
              <a:rPr lang="en-US" sz="3200" u="sng" dirty="0" smtClean="0"/>
              <a:t>from SAML provider</a:t>
            </a:r>
          </a:p>
          <a:p>
            <a:pPr marL="0" indent="0">
              <a:buNone/>
            </a:pPr>
            <a:endParaRPr lang="en-US" sz="2800" u="sng" dirty="0" smtClean="0"/>
          </a:p>
          <a:p>
            <a:pPr marL="0" indent="0">
              <a:buNone/>
            </a:pPr>
            <a:r>
              <a:rPr lang="en-US" sz="3200" dirty="0" smtClean="0"/>
              <a:t>Used to </a:t>
            </a:r>
            <a:r>
              <a:rPr lang="en-US" sz="3200" b="1" dirty="0" smtClean="0"/>
              <a:t>sign tokens</a:t>
            </a:r>
            <a:r>
              <a:rPr lang="en-US" sz="3200" dirty="0" smtClean="0"/>
              <a:t> to guard against:</a:t>
            </a:r>
            <a:endParaRPr lang="en-US" sz="3200" b="1" dirty="0" smtClean="0"/>
          </a:p>
          <a:p>
            <a:r>
              <a:rPr lang="en-US" sz="2800" dirty="0" smtClean="0"/>
              <a:t>Tampering with issued tokens</a:t>
            </a:r>
          </a:p>
          <a:p>
            <a:r>
              <a:rPr lang="en-US" sz="2800" dirty="0" smtClean="0"/>
              <a:t>Pretending to be the SAML provider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8693" r="2074"/>
          <a:stretch/>
        </p:blipFill>
        <p:spPr>
          <a:xfrm>
            <a:off x="5989821" y="2096968"/>
            <a:ext cx="6027067" cy="36356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0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634" y="1340765"/>
            <a:ext cx="6445849" cy="673768"/>
          </a:xfrm>
        </p:spPr>
        <p:txBody>
          <a:bodyPr/>
          <a:lstStyle/>
          <a:p>
            <a:r>
              <a:rPr lang="en-US" dirty="0" smtClean="0"/>
              <a:t>Optional 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5375634" y="2014533"/>
            <a:ext cx="6801852" cy="409903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 smtClean="0"/>
              <a:t>Sign </a:t>
            </a:r>
            <a:r>
              <a:rPr lang="en-US" sz="3200" b="1" dirty="0" smtClean="0"/>
              <a:t>authentication request</a:t>
            </a:r>
          </a:p>
          <a:p>
            <a:pPr marL="708660" lvl="1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Initial request </a:t>
            </a:r>
            <a:r>
              <a:rPr lang="en-US" sz="2800" i="1" dirty="0" smtClean="0"/>
              <a:t>from</a:t>
            </a:r>
            <a:r>
              <a:rPr lang="en-US" sz="2800" dirty="0" smtClean="0"/>
              <a:t> LFDS </a:t>
            </a:r>
            <a:r>
              <a:rPr lang="en-US" sz="2800" i="1" dirty="0" smtClean="0"/>
              <a:t>to</a:t>
            </a:r>
            <a:r>
              <a:rPr lang="en-US" sz="2800" dirty="0" smtClean="0"/>
              <a:t> SAML provider is signed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Specify certificate from LFDS machine</a:t>
            </a:r>
            <a:endParaRPr lang="en-US" sz="3200" dirty="0"/>
          </a:p>
          <a:p>
            <a:pPr marL="0" indent="0">
              <a:spcAft>
                <a:spcPts val="600"/>
              </a:spcAft>
              <a:buNone/>
            </a:pPr>
            <a:endParaRPr lang="en-US" sz="32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Note: exported metadata includes certs</a:t>
            </a:r>
            <a:endParaRPr lang="en-US" sz="2000" dirty="0"/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0070" indent="-285750"/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652"/>
          <a:stretch/>
        </p:blipFill>
        <p:spPr>
          <a:xfrm>
            <a:off x="196867" y="1393366"/>
            <a:ext cx="5013762" cy="41624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9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54" y="1144466"/>
            <a:ext cx="10994665" cy="673768"/>
          </a:xfrm>
        </p:spPr>
        <p:txBody>
          <a:bodyPr/>
          <a:lstStyle/>
          <a:p>
            <a:r>
              <a:rPr lang="en-US" dirty="0" smtClean="0"/>
              <a:t>Optional security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39953" y="1682075"/>
            <a:ext cx="10994665" cy="252193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 smtClean="0"/>
              <a:t>Encrypted tokens</a:t>
            </a:r>
          </a:p>
          <a:p>
            <a:pPr marL="65151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SAML tokens send to LFDS are encrypted</a:t>
            </a:r>
          </a:p>
          <a:p>
            <a:pPr marL="65151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Each Service Provider (such as LFDS) has </a:t>
            </a:r>
            <a:r>
              <a:rPr lang="en-US" sz="2400" b="1" dirty="0"/>
              <a:t>unique decryption</a:t>
            </a:r>
          </a:p>
          <a:p>
            <a:pPr marL="65151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Certificate comes </a:t>
            </a:r>
            <a:r>
              <a:rPr lang="en-US" sz="2400" b="1" dirty="0" smtClean="0"/>
              <a:t>from </a:t>
            </a:r>
            <a:r>
              <a:rPr lang="en-US" sz="2400" b="1" dirty="0"/>
              <a:t>LFDS </a:t>
            </a:r>
          </a:p>
          <a:p>
            <a:pPr marL="65151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65151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65151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651510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Note: exported metadata includes certificate</a:t>
            </a:r>
            <a:endParaRPr lang="en-US" sz="2000" dirty="0"/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560070" indent="-285750"/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47" y="3614660"/>
            <a:ext cx="4724400" cy="20669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6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SSO Quick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for web applications and Laserfiche </a:t>
            </a:r>
            <a:r>
              <a:rPr lang="en-US" dirty="0" smtClean="0"/>
              <a:t>App</a:t>
            </a:r>
            <a:endParaRPr lang="en-US" sz="1100" dirty="0" smtClean="0"/>
          </a:p>
          <a:p>
            <a:endParaRPr lang="en-US" sz="1050" dirty="0" smtClean="0"/>
          </a:p>
          <a:p>
            <a:r>
              <a:rPr lang="en-US" dirty="0"/>
              <a:t>LFDS </a:t>
            </a:r>
            <a:r>
              <a:rPr lang="en-US" dirty="0" smtClean="0"/>
              <a:t>STS/</a:t>
            </a:r>
            <a:r>
              <a:rPr lang="en-US" dirty="0" err="1" smtClean="0"/>
              <a:t>WebSTS</a:t>
            </a:r>
            <a:r>
              <a:rPr lang="en-US" dirty="0" smtClean="0"/>
              <a:t> </a:t>
            </a:r>
            <a:r>
              <a:rPr lang="en-US" dirty="0"/>
              <a:t>= web application that hosts </a:t>
            </a:r>
            <a:r>
              <a:rPr lang="en-US" dirty="0" smtClean="0"/>
              <a:t>SSO</a:t>
            </a:r>
          </a:p>
          <a:p>
            <a:endParaRPr lang="en-US" sz="1600" dirty="0"/>
          </a:p>
          <a:p>
            <a:r>
              <a:rPr lang="en-US" dirty="0" smtClean="0"/>
              <a:t>Basic login options:</a:t>
            </a:r>
          </a:p>
          <a:p>
            <a:pPr lvl="1"/>
            <a:r>
              <a:rPr lang="en-US" dirty="0" smtClean="0"/>
              <a:t>Laserfiche User</a:t>
            </a:r>
          </a:p>
          <a:p>
            <a:pPr lvl="1"/>
            <a:r>
              <a:rPr lang="en-US" dirty="0" smtClean="0"/>
              <a:t>LDAP authentication</a:t>
            </a:r>
          </a:p>
          <a:p>
            <a:pPr lvl="1"/>
            <a:r>
              <a:rPr lang="en-US" dirty="0" smtClean="0"/>
              <a:t>Windows Authentication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731" y="711832"/>
            <a:ext cx="4695825" cy="5486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9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Summary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Signed by </a:t>
            </a:r>
            <a:r>
              <a:rPr lang="en-US" dirty="0"/>
              <a:t>LFDS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Authentication request</a:t>
            </a:r>
          </a:p>
          <a:p>
            <a:r>
              <a:rPr lang="en-US" sz="3200" dirty="0"/>
              <a:t>Optional security</a:t>
            </a:r>
          </a:p>
          <a:p>
            <a:r>
              <a:rPr lang="en-US" sz="3200" dirty="0"/>
              <a:t>Ensures tokens only go to registered applications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Signed by SAML provider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solidFill>
                  <a:srgbClr val="44515E"/>
                </a:solidFill>
              </a:rPr>
              <a:t>SAML token signature</a:t>
            </a:r>
          </a:p>
          <a:p>
            <a:pPr lvl="0">
              <a:spcAft>
                <a:spcPts val="600"/>
              </a:spcAft>
            </a:pPr>
            <a:r>
              <a:rPr lang="en-US" sz="3200" dirty="0">
                <a:solidFill>
                  <a:srgbClr val="44515E"/>
                </a:solidFill>
              </a:rPr>
              <a:t>Digital signature</a:t>
            </a:r>
          </a:p>
          <a:p>
            <a:pPr lvl="0">
              <a:spcAft>
                <a:spcPts val="600"/>
              </a:spcAft>
            </a:pPr>
            <a:r>
              <a:rPr lang="en-US" sz="3200" dirty="0">
                <a:solidFill>
                  <a:srgbClr val="44515E"/>
                </a:solidFill>
              </a:rPr>
              <a:t>Tamper detection</a:t>
            </a:r>
          </a:p>
          <a:p>
            <a:pPr lvl="0">
              <a:spcAft>
                <a:spcPts val="600"/>
              </a:spcAft>
            </a:pPr>
            <a:endParaRPr lang="en-US" sz="1200" dirty="0">
              <a:solidFill>
                <a:srgbClr val="44515E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solidFill>
                  <a:srgbClr val="44515E"/>
                </a:solidFill>
              </a:rPr>
              <a:t>Encrypted tokens</a:t>
            </a:r>
          </a:p>
          <a:p>
            <a:pPr lvl="0">
              <a:spcAft>
                <a:spcPts val="600"/>
              </a:spcAft>
            </a:pPr>
            <a:r>
              <a:rPr lang="en-US" sz="3200" dirty="0">
                <a:solidFill>
                  <a:srgbClr val="44515E"/>
                </a:solidFill>
              </a:rPr>
              <a:t>Uses certificate </a:t>
            </a:r>
            <a:r>
              <a:rPr lang="en-US" sz="3200" b="1" dirty="0">
                <a:solidFill>
                  <a:srgbClr val="44515E"/>
                </a:solidFill>
              </a:rPr>
              <a:t>from LFDS</a:t>
            </a:r>
          </a:p>
          <a:p>
            <a:pPr lvl="0">
              <a:spcAft>
                <a:spcPts val="600"/>
              </a:spcAft>
            </a:pPr>
            <a:r>
              <a:rPr lang="en-US" sz="3200" dirty="0">
                <a:solidFill>
                  <a:srgbClr val="44515E"/>
                </a:solidFill>
              </a:rPr>
              <a:t>Protects against snooping</a:t>
            </a:r>
          </a:p>
        </p:txBody>
      </p:sp>
    </p:spTree>
    <p:extLst>
      <p:ext uri="{BB962C8B-B14F-4D97-AF65-F5344CB8AC3E}">
        <p14:creationId xmlns:p14="http://schemas.microsoft.com/office/powerpoint/2010/main" val="28032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BF753-32CB-4546-B7B4-D365B84AD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User Mapping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F32A-E5A0-6E49-B621-A39FC46D8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a SAML user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Unique attribute = how LFDS knows who this user is</a:t>
            </a:r>
          </a:p>
          <a:p>
            <a:r>
              <a:rPr lang="en-US" dirty="0" smtClean="0"/>
              <a:t>Username is used in the rest of Laserfiche</a:t>
            </a:r>
          </a:p>
          <a:p>
            <a:r>
              <a:rPr lang="en-US" dirty="0" smtClean="0"/>
              <a:t>Other info (e.g., first name) defined in SAML token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287" y="2041805"/>
            <a:ext cx="4780093" cy="39798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051287" y="3279590"/>
            <a:ext cx="4780093" cy="132586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4" y="5315046"/>
            <a:ext cx="10792573" cy="974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99" y="3650342"/>
            <a:ext cx="10741119" cy="11801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mapping settings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39953" y="1864273"/>
            <a:ext cx="7778496" cy="442483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IdP Settings for user mapping (default)</a:t>
            </a:r>
          </a:p>
          <a:p>
            <a:pPr marL="70866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Name ID format</a:t>
            </a:r>
          </a:p>
          <a:p>
            <a:pPr marL="70866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Unique login attribute</a:t>
            </a:r>
            <a:endParaRPr lang="en-US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955314" y="4068083"/>
            <a:ext cx="10159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92343" y="5812068"/>
            <a:ext cx="16110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971313" y="4658182"/>
            <a:ext cx="12845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44169" y="5797554"/>
            <a:ext cx="14441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5192485"/>
            <a:ext cx="9410781" cy="109661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mapping settings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39953" y="1864273"/>
            <a:ext cx="8804408" cy="442483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IdP Settings for user </a:t>
            </a:r>
            <a:r>
              <a:rPr lang="en-US" dirty="0" smtClean="0"/>
              <a:t>mapping (</a:t>
            </a:r>
            <a:r>
              <a:rPr lang="en-US" dirty="0"/>
              <a:t>custom</a:t>
            </a:r>
            <a:r>
              <a:rPr lang="en-US" dirty="0" smtClean="0"/>
              <a:t>)</a:t>
            </a:r>
          </a:p>
          <a:p>
            <a:pPr marL="70866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Name ID format</a:t>
            </a:r>
          </a:p>
          <a:p>
            <a:pPr marL="70866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Unique login attribute</a:t>
            </a:r>
            <a:endParaRPr lang="en-US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83385" y="5410624"/>
            <a:ext cx="33102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77262" y="5607984"/>
            <a:ext cx="190119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3" t="2332" r="858" b="6108"/>
          <a:stretch/>
        </p:blipFill>
        <p:spPr>
          <a:xfrm>
            <a:off x="1433017" y="3548897"/>
            <a:ext cx="9001982" cy="13133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6820474" y="4031602"/>
            <a:ext cx="29033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31145" y="4678714"/>
            <a:ext cx="10797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20823" y="6050316"/>
            <a:ext cx="82147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7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user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39953" y="2041805"/>
            <a:ext cx="5670915" cy="44248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LFDS updates on each login</a:t>
            </a:r>
          </a:p>
          <a:p>
            <a:r>
              <a:rPr lang="en-US" dirty="0" smtClean="0"/>
              <a:t>Managed in external directory</a:t>
            </a:r>
          </a:p>
          <a:p>
            <a:r>
              <a:rPr lang="en-US" dirty="0" smtClean="0"/>
              <a:t>Included in SAML token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50" r="12204"/>
          <a:stretch/>
        </p:blipFill>
        <p:spPr>
          <a:xfrm>
            <a:off x="6110868" y="1358281"/>
            <a:ext cx="5796951" cy="43338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08427" y="3928096"/>
            <a:ext cx="6001831" cy="455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53" y="1007572"/>
            <a:ext cx="6258559" cy="673768"/>
          </a:xfrm>
        </p:spPr>
        <p:txBody>
          <a:bodyPr/>
          <a:lstStyle/>
          <a:p>
            <a:r>
              <a:rPr lang="en-US" dirty="0" smtClean="0"/>
              <a:t>SAML group support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39952" y="1681340"/>
            <a:ext cx="7499361" cy="44248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 SAML groups to LFDS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512" y="354701"/>
            <a:ext cx="3762375" cy="207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416" y="2789987"/>
            <a:ext cx="6496050" cy="3676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25525" y="4749692"/>
            <a:ext cx="6001831" cy="5361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53" y="1007572"/>
            <a:ext cx="6258559" cy="673768"/>
          </a:xfrm>
        </p:spPr>
        <p:txBody>
          <a:bodyPr/>
          <a:lstStyle/>
          <a:p>
            <a:r>
              <a:rPr lang="en-US" dirty="0" smtClean="0"/>
              <a:t>SAML group support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39952" y="1681340"/>
            <a:ext cx="7499361" cy="44248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 SAML groups to LFDS groups</a:t>
            </a:r>
          </a:p>
          <a:p>
            <a:pPr marL="0" indent="0">
              <a:buNone/>
            </a:pPr>
            <a:r>
              <a:rPr lang="en-US" dirty="0"/>
              <a:t>SAML groups inherit LFDS </a:t>
            </a:r>
            <a:r>
              <a:rPr lang="en-US" dirty="0" smtClean="0"/>
              <a:t>group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Security in repository</a:t>
            </a:r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Forms access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Why?</a:t>
            </a:r>
            <a:endParaRPr lang="en-US" dirty="0"/>
          </a:p>
          <a:p>
            <a:pPr marL="70866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LFDS cannot query groups directly</a:t>
            </a:r>
            <a:endParaRPr lang="en-US" sz="3200" dirty="0"/>
          </a:p>
          <a:p>
            <a:pPr lvl="1"/>
            <a:endParaRPr lang="en-US" sz="3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313" y="1007572"/>
            <a:ext cx="3671361" cy="51441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8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BF753-32CB-4546-B7B4-D365B84AD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User Management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F32A-E5A0-6E49-B621-A39FC46D8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2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Import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Simple option for smaller systems or initial setup</a:t>
            </a:r>
          </a:p>
          <a:p>
            <a:r>
              <a:rPr lang="en-US" dirty="0" smtClean="0"/>
              <a:t>Max size ranging between 1k-6k users per import</a:t>
            </a:r>
          </a:p>
          <a:p>
            <a:r>
              <a:rPr lang="en-US" dirty="0" smtClean="0"/>
              <a:t>Sample available in </a:t>
            </a:r>
            <a:r>
              <a:rPr lang="en-US" dirty="0" smtClean="0">
                <a:hlinkClick r:id="rId3"/>
              </a:rPr>
              <a:t>online documentation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5069"/>
          <a:stretch/>
        </p:blipFill>
        <p:spPr>
          <a:xfrm>
            <a:off x="858838" y="3760041"/>
            <a:ext cx="9852072" cy="114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703" y="1126715"/>
            <a:ext cx="6258559" cy="673768"/>
          </a:xfrm>
        </p:spPr>
        <p:txBody>
          <a:bodyPr/>
          <a:lstStyle/>
          <a:p>
            <a:r>
              <a:rPr lang="en-US" dirty="0" smtClean="0"/>
              <a:t>STS and LFDS endpoints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1"/>
          </p:nvPr>
        </p:nvSpPr>
        <p:spPr>
          <a:xfrm>
            <a:off x="436705" y="1766357"/>
            <a:ext cx="5437612" cy="4424832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Fully qualified domain name</a:t>
            </a:r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LFDS machine, not STS or web application machine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Service user principal name</a:t>
            </a:r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Blank = Network Service</a:t>
            </a:r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err="1" smtClean="0"/>
              <a:t>LocalSystem</a:t>
            </a:r>
            <a:endParaRPr lang="en-US" sz="3000" dirty="0" smtClean="0"/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u</a:t>
            </a:r>
            <a:r>
              <a:rPr lang="en-US" sz="3000" dirty="0" smtClean="0"/>
              <a:t>ser@domain.com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 smtClean="0"/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hlinkClick r:id="rId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7844" y="6191189"/>
            <a:ext cx="144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LFDS 10.4.1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1002" r="1318" b="31659"/>
          <a:stretch/>
        </p:blipFill>
        <p:spPr>
          <a:xfrm>
            <a:off x="6107844" y="3534787"/>
            <a:ext cx="5763567" cy="25007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6005013" y="323162"/>
            <a:ext cx="5929462" cy="2980985"/>
            <a:chOff x="6237108" y="356"/>
            <a:chExt cx="5505300" cy="263842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1" b="53739"/>
            <a:stretch/>
          </p:blipFill>
          <p:spPr bwMode="auto">
            <a:xfrm>
              <a:off x="6237108" y="356"/>
              <a:ext cx="5505300" cy="26384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b="59840"/>
            <a:stretch/>
          </p:blipFill>
          <p:spPr>
            <a:xfrm>
              <a:off x="6524968" y="2289297"/>
              <a:ext cx="4381500" cy="33661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l="61380" b="18021"/>
            <a:stretch/>
          </p:blipFill>
          <p:spPr>
            <a:xfrm>
              <a:off x="10427193" y="2343674"/>
              <a:ext cx="623624" cy="25324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167151" y="1783420"/>
            <a:ext cx="5605185" cy="58041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67151" y="5310531"/>
            <a:ext cx="5605185" cy="58041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33482" y="2946024"/>
            <a:ext cx="391228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Match values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19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Service Registration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56012" y="1308099"/>
            <a:ext cx="10826750" cy="48386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On-demand licensing for new AD or SAML users</a:t>
            </a:r>
          </a:p>
          <a:p>
            <a:pPr lvl="1"/>
            <a:r>
              <a:rPr lang="en-US" dirty="0" smtClean="0"/>
              <a:t>Allow new users immediate access to documents or forms</a:t>
            </a:r>
          </a:p>
          <a:p>
            <a:pPr lvl="1"/>
            <a:r>
              <a:rPr lang="en-US" dirty="0" smtClean="0"/>
              <a:t>Rely on group-based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Only need to register IdP in advance 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09" y="3727417"/>
            <a:ext cx="4048125" cy="22574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4804"/>
          <a:stretch/>
        </p:blipFill>
        <p:spPr>
          <a:xfrm>
            <a:off x="6869850" y="3495924"/>
            <a:ext cx="3490198" cy="27204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ight Arrow 2"/>
          <p:cNvSpPr/>
          <p:nvPr/>
        </p:nvSpPr>
        <p:spPr>
          <a:xfrm>
            <a:off x="5747136" y="4613304"/>
            <a:ext cx="833255" cy="4127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Service Registration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648" y="1304110"/>
            <a:ext cx="6020445" cy="50477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H="1">
            <a:off x="6647578" y="2872781"/>
            <a:ext cx="193036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855734" y="2445318"/>
            <a:ext cx="18963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91630" y="6102918"/>
            <a:ext cx="141198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45772" y="2249711"/>
            <a:ext cx="2000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Required for automatic completion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91630" y="5362844"/>
            <a:ext cx="141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license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55" y="3062836"/>
            <a:ext cx="9306832" cy="33893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Service – Administration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63170" y="1210367"/>
            <a:ext cx="10826750" cy="2242581"/>
          </a:xfrm>
        </p:spPr>
        <p:txBody>
          <a:bodyPr/>
          <a:lstStyle/>
          <a:p>
            <a:r>
              <a:rPr lang="en-US" dirty="0" smtClean="0"/>
              <a:t>License upgrade case (participant -&gt; full)</a:t>
            </a:r>
          </a:p>
          <a:p>
            <a:r>
              <a:rPr lang="en-US" dirty="0"/>
              <a:t>L</a:t>
            </a:r>
            <a:r>
              <a:rPr lang="en-US" dirty="0" smtClean="0"/>
              <a:t>imiting self-registration</a:t>
            </a:r>
          </a:p>
          <a:p>
            <a:r>
              <a:rPr lang="en-US" dirty="0" smtClean="0"/>
              <a:t>Have workflow </a:t>
            </a:r>
            <a:r>
              <a:rPr lang="en-US" smtClean="0"/>
              <a:t>email the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Sync + SAML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953" y="1127355"/>
            <a:ext cx="10994665" cy="673768"/>
          </a:xfrm>
        </p:spPr>
        <p:txBody>
          <a:bodyPr/>
          <a:lstStyle/>
          <a:p>
            <a:r>
              <a:rPr lang="en-US" dirty="0" smtClean="0"/>
              <a:t>Transition from Windows Authentication to SAML authentication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39953" y="1649052"/>
            <a:ext cx="10994665" cy="378994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/>
              <a:t>Keep</a:t>
            </a:r>
            <a:r>
              <a:rPr lang="en-US" dirty="0"/>
              <a:t> existing AD users + sync</a:t>
            </a:r>
          </a:p>
          <a:p>
            <a:r>
              <a:rPr lang="en-US" dirty="0"/>
              <a:t>Authenticate through SAML; appear as Window user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230"/>
          <a:stretch/>
        </p:blipFill>
        <p:spPr>
          <a:xfrm>
            <a:off x="3362419" y="3044283"/>
            <a:ext cx="5026455" cy="33565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0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Sync + SAML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153" y="1156249"/>
            <a:ext cx="10994665" cy="673768"/>
          </a:xfrm>
        </p:spPr>
        <p:txBody>
          <a:bodyPr/>
          <a:lstStyle/>
          <a:p>
            <a:r>
              <a:rPr lang="en-US" dirty="0" smtClean="0"/>
              <a:t>SAML </a:t>
            </a:r>
            <a:r>
              <a:rPr lang="en-US" dirty="0"/>
              <a:t>t</a:t>
            </a:r>
            <a:r>
              <a:rPr lang="en-US" dirty="0" smtClean="0"/>
              <a:t>oken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516152" y="1640742"/>
            <a:ext cx="10657370" cy="378994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Must </a:t>
            </a:r>
            <a:r>
              <a:rPr lang="en-US" sz="3200" b="1" dirty="0" smtClean="0"/>
              <a:t>include AD</a:t>
            </a:r>
            <a:r>
              <a:rPr lang="en-US" sz="3200" dirty="0" smtClean="0"/>
              <a:t> </a:t>
            </a:r>
            <a:r>
              <a:rPr lang="en-US" sz="3200" b="1" dirty="0" smtClean="0"/>
              <a:t>groups</a:t>
            </a:r>
            <a:r>
              <a:rPr lang="en-US" sz="3200" dirty="0" smtClean="0"/>
              <a:t> and </a:t>
            </a:r>
            <a:r>
              <a:rPr lang="en-US" sz="3200" b="1" dirty="0" smtClean="0"/>
              <a:t>AD SID </a:t>
            </a:r>
            <a:r>
              <a:rPr lang="en-US" sz="3200" dirty="0" smtClean="0"/>
              <a:t>(AD identity providers) or LDAP distinguished name (LDAP IdP)</a:t>
            </a:r>
          </a:p>
          <a:p>
            <a:r>
              <a:rPr lang="en-US" sz="3200" dirty="0" smtClean="0"/>
              <a:t>How LFDS maps to the Active Directory user</a:t>
            </a:r>
          </a:p>
          <a:p>
            <a:r>
              <a:rPr lang="en-US" sz="3200" dirty="0" smtClean="0"/>
              <a:t>LFDS has no way of querying groups so </a:t>
            </a:r>
            <a:r>
              <a:rPr lang="en-US" sz="3200" b="1" dirty="0" smtClean="0"/>
              <a:t>mapping is essential</a:t>
            </a:r>
          </a:p>
        </p:txBody>
      </p:sp>
    </p:spTree>
    <p:extLst>
      <p:ext uri="{BB962C8B-B14F-4D97-AF65-F5344CB8AC3E}">
        <p14:creationId xmlns:p14="http://schemas.microsoft.com/office/powerpoint/2010/main" val="28069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Sync + SAML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153" y="1156249"/>
            <a:ext cx="10994665" cy="673768"/>
          </a:xfrm>
        </p:spPr>
        <p:txBody>
          <a:bodyPr/>
          <a:lstStyle/>
          <a:p>
            <a:r>
              <a:rPr lang="en-US" dirty="0" smtClean="0"/>
              <a:t>SAML </a:t>
            </a:r>
            <a:r>
              <a:rPr lang="en-US" dirty="0"/>
              <a:t>t</a:t>
            </a:r>
            <a:r>
              <a:rPr lang="en-US" dirty="0" smtClean="0"/>
              <a:t>oken requirements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613"/>
          <a:stretch/>
        </p:blipFill>
        <p:spPr>
          <a:xfrm>
            <a:off x="1998281" y="1640450"/>
            <a:ext cx="8977887" cy="48970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98281" y="2655831"/>
            <a:ext cx="8606529" cy="63378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21689" y="4881928"/>
            <a:ext cx="8282037" cy="71598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48" y="2618450"/>
            <a:ext cx="1968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Group for mapping</a:t>
            </a:r>
          </a:p>
          <a:p>
            <a:pPr algn="ctr"/>
            <a:r>
              <a:rPr lang="en-US" dirty="0" smtClean="0"/>
              <a:t>(using LDAP DN)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1405" y="491519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BF753-32CB-4546-B7B4-D365B84AD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Multi-factor Authentication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F32A-E5A0-6E49-B621-A39FC46D8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Multi-factor authentication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SAML -&gt; use the SAML provider’s MFA options</a:t>
            </a:r>
          </a:p>
          <a:p>
            <a:r>
              <a:rPr lang="en-US" dirty="0" smtClean="0"/>
              <a:t>Active Directory</a:t>
            </a:r>
          </a:p>
          <a:p>
            <a:pPr lvl="1"/>
            <a:r>
              <a:rPr lang="en-US" dirty="0" smtClean="0"/>
              <a:t>Set up MFA for </a:t>
            </a:r>
            <a:r>
              <a:rPr lang="en-US" dirty="0" smtClean="0">
                <a:hlinkClick r:id="rId3"/>
              </a:rPr>
              <a:t>AD FS</a:t>
            </a:r>
            <a:r>
              <a:rPr lang="en-US" dirty="0" smtClean="0"/>
              <a:t> and hide Win </a:t>
            </a:r>
            <a:r>
              <a:rPr lang="en-US" dirty="0" err="1" smtClean="0"/>
              <a:t>Auth</a:t>
            </a:r>
            <a:endParaRPr lang="en-US" dirty="0" smtClean="0"/>
          </a:p>
          <a:p>
            <a:pPr lvl="1"/>
            <a:r>
              <a:rPr lang="en-US" dirty="0" smtClean="0"/>
              <a:t>Secure </a:t>
            </a:r>
            <a:r>
              <a:rPr lang="en-US" dirty="0"/>
              <a:t>device login using </a:t>
            </a:r>
            <a:r>
              <a:rPr lang="en-US" dirty="0" smtClean="0"/>
              <a:t>MFA</a:t>
            </a:r>
          </a:p>
          <a:p>
            <a:pPr lvl="1"/>
            <a:r>
              <a:rPr lang="en-US" dirty="0"/>
              <a:t>Add SAML on top of </a:t>
            </a:r>
            <a:r>
              <a:rPr lang="en-US" dirty="0" smtClean="0"/>
              <a:t>AD</a:t>
            </a:r>
            <a:endParaRPr lang="en-US" dirty="0"/>
          </a:p>
          <a:p>
            <a:pPr lvl="1"/>
            <a:r>
              <a:rPr lang="en-US" dirty="0" smtClean="0"/>
              <a:t>LDAP with MFA</a:t>
            </a:r>
          </a:p>
          <a:p>
            <a:r>
              <a:rPr lang="en-US" dirty="0" smtClean="0"/>
              <a:t>Laserfiche users -&gt; </a:t>
            </a:r>
            <a:r>
              <a:rPr lang="en-US" b="1" dirty="0" smtClean="0"/>
              <a:t>through LFDS, new in 10.4.3</a:t>
            </a:r>
            <a:endParaRPr lang="en-US" b="1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7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r>
              <a:rPr lang="en-US" baseline="30000" dirty="0" smtClean="0"/>
              <a:t>rd</a:t>
            </a:r>
            <a:r>
              <a:rPr lang="en-US" dirty="0" smtClean="0"/>
              <a:t> party MFA</a:t>
            </a:r>
            <a:endParaRPr lang="en-US" dirty="0"/>
          </a:p>
        </p:txBody>
      </p:sp>
      <p:pic>
        <p:nvPicPr>
          <p:cNvPr id="1026" name="Picture 2" descr="https://duo.com/assets/img/documentation/authapi-guide/duo-pus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22" y="1747959"/>
            <a:ext cx="8249870" cy="37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2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Multi-factor authentication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Laserfiche user MFA through LFDS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39953" y="2141619"/>
            <a:ext cx="10994665" cy="378994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Uses “TOTP” method for second factor</a:t>
            </a:r>
            <a:endParaRPr lang="en-US" sz="2800" dirty="0" smtClean="0"/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Time-based One-Time Password</a:t>
            </a:r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Based off of “secret key” unique to each user</a:t>
            </a:r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Generates new </a:t>
            </a:r>
            <a:r>
              <a:rPr lang="en-US" sz="2800" b="1" dirty="0" smtClean="0"/>
              <a:t>6-digit code </a:t>
            </a:r>
            <a:r>
              <a:rPr lang="en-US" sz="2800" dirty="0" smtClean="0"/>
              <a:t>every 30 seconds</a:t>
            </a:r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Compatible with </a:t>
            </a:r>
            <a:r>
              <a:rPr lang="en-US" sz="2800" u="sng" dirty="0" smtClean="0"/>
              <a:t>any</a:t>
            </a:r>
            <a:r>
              <a:rPr lang="en-US" sz="2800" dirty="0" smtClean="0"/>
              <a:t> compliant application </a:t>
            </a:r>
            <a:endParaRPr lang="en-US" sz="2800" dirty="0"/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Google </a:t>
            </a:r>
            <a:r>
              <a:rPr lang="en-US" sz="2800" dirty="0" err="1" smtClean="0"/>
              <a:t>Auth</a:t>
            </a:r>
            <a:r>
              <a:rPr lang="en-US" sz="2800" dirty="0" smtClean="0"/>
              <a:t>, </a:t>
            </a:r>
            <a:r>
              <a:rPr lang="en-US" sz="2800" dirty="0" err="1" smtClean="0"/>
              <a:t>Authy</a:t>
            </a:r>
            <a:r>
              <a:rPr lang="en-US" sz="2800" dirty="0" smtClean="0"/>
              <a:t>, Okta Verify, Duo, etc.</a:t>
            </a:r>
          </a:p>
        </p:txBody>
      </p:sp>
    </p:spTree>
    <p:extLst>
      <p:ext uri="{BB962C8B-B14F-4D97-AF65-F5344CB8AC3E}">
        <p14:creationId xmlns:p14="http://schemas.microsoft.com/office/powerpoint/2010/main" val="6531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Application Configuration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3390" y="1210367"/>
            <a:ext cx="9388310" cy="4838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Endpoint utilities</a:t>
            </a:r>
          </a:p>
          <a:p>
            <a:r>
              <a:rPr lang="en-US" dirty="0" smtClean="0"/>
              <a:t>Always match LFDS utility</a:t>
            </a:r>
            <a:endParaRPr lang="en-US" dirty="0"/>
          </a:p>
          <a:p>
            <a:pPr lvl="1"/>
            <a:r>
              <a:rPr lang="en-US" dirty="0"/>
              <a:t>LFDS machine name</a:t>
            </a:r>
          </a:p>
          <a:p>
            <a:pPr lvl="1"/>
            <a:r>
              <a:rPr lang="en-US" dirty="0"/>
              <a:t>Service user </a:t>
            </a:r>
            <a:r>
              <a:rPr lang="en-US" dirty="0" smtClean="0"/>
              <a:t>name in LFDS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Configuration pages</a:t>
            </a:r>
          </a:p>
          <a:p>
            <a:r>
              <a:rPr lang="en-US" dirty="0" smtClean="0"/>
              <a:t>LFDS site display name</a:t>
            </a:r>
          </a:p>
          <a:p>
            <a:r>
              <a:rPr lang="en-US" dirty="0" smtClean="0"/>
              <a:t>LFDS </a:t>
            </a:r>
            <a:r>
              <a:rPr lang="en-US" b="1" dirty="0" smtClean="0"/>
              <a:t>STS</a:t>
            </a:r>
            <a:r>
              <a:rPr lang="en-US" dirty="0" smtClean="0"/>
              <a:t> URL --- may be same machine as LFDS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8" r="1372" b="39281"/>
          <a:stretch/>
        </p:blipFill>
        <p:spPr>
          <a:xfrm>
            <a:off x="6976731" y="1293153"/>
            <a:ext cx="4847407" cy="27743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341" t="40522" r="62373" b="55105"/>
          <a:stretch/>
        </p:blipFill>
        <p:spPr>
          <a:xfrm>
            <a:off x="7188200" y="3180080"/>
            <a:ext cx="2086430" cy="17526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423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LFDS MFA – User Side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smtClean="0"/>
              <a:t>User Setup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Configured on next login</a:t>
            </a:r>
          </a:p>
          <a:p>
            <a:r>
              <a:rPr lang="en-US" dirty="0"/>
              <a:t>Compatible with all major </a:t>
            </a:r>
            <a:r>
              <a:rPr lang="en-US" dirty="0" smtClean="0"/>
              <a:t>TOTP </a:t>
            </a:r>
            <a:r>
              <a:rPr lang="en-US" dirty="0"/>
              <a:t>providers</a:t>
            </a:r>
          </a:p>
          <a:p>
            <a:r>
              <a:rPr lang="en-US" dirty="0" smtClean="0"/>
              <a:t>Required for future login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471" y="2130989"/>
            <a:ext cx="4953000" cy="27813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489" y="4254466"/>
            <a:ext cx="2824435" cy="5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LFDS MFA – User Side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smtClean="0"/>
              <a:t>User Setup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Configured on next login</a:t>
            </a:r>
          </a:p>
          <a:p>
            <a:r>
              <a:rPr lang="en-US" dirty="0"/>
              <a:t>Compatible with all major </a:t>
            </a:r>
            <a:r>
              <a:rPr lang="en-US" dirty="0" smtClean="0"/>
              <a:t>TOTP </a:t>
            </a:r>
            <a:r>
              <a:rPr lang="en-US" dirty="0"/>
              <a:t>providers</a:t>
            </a:r>
          </a:p>
          <a:p>
            <a:r>
              <a:rPr lang="en-US" dirty="0" smtClean="0"/>
              <a:t>Required for future login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397" t="2595" r="5725"/>
          <a:stretch/>
        </p:blipFill>
        <p:spPr>
          <a:xfrm>
            <a:off x="5798635" y="2096428"/>
            <a:ext cx="3133492" cy="30245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9061211" y="1219332"/>
            <a:ext cx="2581537" cy="5122065"/>
            <a:chOff x="7989819" y="933047"/>
            <a:chExt cx="2581537" cy="512206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782" y="1630086"/>
              <a:ext cx="2443364" cy="3691245"/>
            </a:xfrm>
            <a:prstGeom prst="rect">
              <a:avLst/>
            </a:prstGeom>
          </p:spPr>
        </p:pic>
        <p:pic>
          <p:nvPicPr>
            <p:cNvPr id="25" name="Picture 6" descr="Cell Phone Vector - Clip Art Iphone - Png Download (437x720), Png Downloa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1" r="26004"/>
            <a:stretch/>
          </p:blipFill>
          <p:spPr bwMode="auto">
            <a:xfrm>
              <a:off x="7989819" y="933047"/>
              <a:ext cx="2581537" cy="5122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91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21" y="1391821"/>
            <a:ext cx="4181475" cy="3962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LFDS MFA – Admin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39477" y="1155193"/>
            <a:ext cx="4999204" cy="381723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 smtClean="0"/>
              <a:t>Set at database level as:</a:t>
            </a:r>
          </a:p>
          <a:p>
            <a:pPr lvl="1"/>
            <a:r>
              <a:rPr lang="en-US" u="sng" dirty="0" smtClean="0"/>
              <a:t>Always</a:t>
            </a:r>
            <a:r>
              <a:rPr lang="en-US" dirty="0" smtClean="0"/>
              <a:t> required</a:t>
            </a:r>
          </a:p>
          <a:p>
            <a:pPr lvl="1"/>
            <a:r>
              <a:rPr lang="en-US" dirty="0" smtClean="0"/>
              <a:t>Default enabled with user-level customization</a:t>
            </a:r>
          </a:p>
          <a:p>
            <a:pPr lvl="1"/>
            <a:r>
              <a:rPr lang="en-US" dirty="0" smtClean="0"/>
              <a:t>Default off with user-level customization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43" y="4493544"/>
            <a:ext cx="3495675" cy="762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43" y="5354221"/>
            <a:ext cx="4905375" cy="1381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579492" y="4432389"/>
            <a:ext cx="4530531" cy="92183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SSO auditing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Terminology and options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Token issue = login </a:t>
            </a:r>
          </a:p>
          <a:p>
            <a:r>
              <a:rPr lang="en-US" dirty="0" smtClean="0"/>
              <a:t>Token cancel = logout</a:t>
            </a:r>
          </a:p>
          <a:p>
            <a:r>
              <a:rPr lang="en-US" dirty="0" smtClean="0"/>
              <a:t>Log failed attempts</a:t>
            </a:r>
          </a:p>
          <a:p>
            <a:r>
              <a:rPr lang="en-US" dirty="0" smtClean="0"/>
              <a:t>Log MFA code failure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2" name="Group 11"/>
          <p:cNvGrpSpPr/>
          <p:nvPr/>
        </p:nvGrpSpPr>
        <p:grpSpPr>
          <a:xfrm>
            <a:off x="7705316" y="973061"/>
            <a:ext cx="3829050" cy="4513200"/>
            <a:chOff x="3569232" y="1757811"/>
            <a:chExt cx="3829050" cy="45132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b="62364"/>
            <a:stretch/>
          </p:blipFill>
          <p:spPr>
            <a:xfrm>
              <a:off x="3569232" y="1757811"/>
              <a:ext cx="3829050" cy="30327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62258"/>
            <a:stretch/>
          </p:blipFill>
          <p:spPr>
            <a:xfrm>
              <a:off x="3569232" y="3229661"/>
              <a:ext cx="3829050" cy="3041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46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BF753-32CB-4546-B7B4-D365B84AD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F32A-E5A0-6E49-B621-A39FC46D87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Provide external users with secure access options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Tailor </a:t>
            </a:r>
            <a:r>
              <a:rPr lang="en-US" dirty="0"/>
              <a:t>login page options to reducing </a:t>
            </a:r>
            <a:r>
              <a:rPr lang="en-US" dirty="0" smtClean="0"/>
              <a:t>training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SAML relies on correct mapping --- which you can do!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Implement MFA through relevant identity provider (now including LFDS for Laserfiche users)</a:t>
            </a:r>
          </a:p>
        </p:txBody>
      </p:sp>
    </p:spTree>
    <p:extLst>
      <p:ext uri="{BB962C8B-B14F-4D97-AF65-F5344CB8AC3E}">
        <p14:creationId xmlns:p14="http://schemas.microsoft.com/office/powerpoint/2010/main" val="5964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 10.4.3: HTTPS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5638" y="1412875"/>
            <a:ext cx="11400238" cy="4838635"/>
          </a:xfrm>
        </p:spPr>
        <p:txBody>
          <a:bodyPr/>
          <a:lstStyle/>
          <a:p>
            <a:r>
              <a:rPr lang="en-US" dirty="0" smtClean="0"/>
              <a:t>10.4.2 and prior: </a:t>
            </a:r>
          </a:p>
          <a:p>
            <a:pPr lvl="1"/>
            <a:r>
              <a:rPr lang="en-US" dirty="0" smtClean="0"/>
              <a:t>Based on WCF </a:t>
            </a:r>
            <a:r>
              <a:rPr lang="en-US" sz="2800" dirty="0" smtClean="0"/>
              <a:t>(Windows Communication Foundation)</a:t>
            </a:r>
          </a:p>
          <a:p>
            <a:pPr lvl="1"/>
            <a:r>
              <a:rPr lang="en-US" dirty="0" smtClean="0"/>
              <a:t>Message-layer security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Now:</a:t>
            </a:r>
          </a:p>
          <a:p>
            <a:pPr lvl="1"/>
            <a:r>
              <a:rPr lang="en-US" dirty="0" smtClean="0"/>
              <a:t>STS and LFDS communicate over raw HTTP</a:t>
            </a:r>
          </a:p>
          <a:p>
            <a:pPr lvl="1"/>
            <a:r>
              <a:rPr lang="en-US" dirty="0" smtClean="0"/>
              <a:t>Transport-layer security (TLS)</a:t>
            </a:r>
          </a:p>
          <a:p>
            <a:pPr lvl="1"/>
            <a:r>
              <a:rPr lang="en-US" dirty="0" smtClean="0"/>
              <a:t>Communication with web applications still WCF </a:t>
            </a:r>
            <a:r>
              <a:rPr lang="en-US" sz="2800" dirty="0" smtClean="0"/>
              <a:t>(for now)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24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 10.4.3: HTTPS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5496" y="1210367"/>
            <a:ext cx="10826750" cy="4838635"/>
          </a:xfrm>
        </p:spPr>
        <p:txBody>
          <a:bodyPr/>
          <a:lstStyle/>
          <a:p>
            <a:r>
              <a:rPr lang="en-US" dirty="0" smtClean="0"/>
              <a:t>Bind certificate to port on LFDS machine</a:t>
            </a:r>
          </a:p>
          <a:p>
            <a:r>
              <a:rPr lang="en-US" dirty="0" smtClean="0"/>
              <a:t>Can be done through LFDS endpoint utility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59313" y="2879673"/>
            <a:ext cx="7572800" cy="3169329"/>
            <a:chOff x="2120929" y="2503502"/>
            <a:chExt cx="7572800" cy="31693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11353"/>
            <a:stretch/>
          </p:blipFill>
          <p:spPr>
            <a:xfrm>
              <a:off x="2120929" y="2503502"/>
              <a:ext cx="7572800" cy="316932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6" name="Picture 2" descr="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2" t="32931" r="42652" b="55502"/>
            <a:stretch/>
          </p:blipFill>
          <p:spPr bwMode="auto">
            <a:xfrm>
              <a:off x="2490789" y="4724402"/>
              <a:ext cx="4444357" cy="16668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462708" y="5183917"/>
            <a:ext cx="17452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927074" y="5695720"/>
            <a:ext cx="980502" cy="5508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3108" y="4537586"/>
            <a:ext cx="158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valid certificate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87325" y="6203238"/>
            <a:ext cx="198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Bind to HTTPS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9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 10.4.3: HTTPS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5496" y="1210368"/>
            <a:ext cx="10826750" cy="2016756"/>
          </a:xfrm>
        </p:spPr>
        <p:txBody>
          <a:bodyPr/>
          <a:lstStyle/>
          <a:p>
            <a:r>
              <a:rPr lang="en-US" dirty="0" smtClean="0"/>
              <a:t>Bind certificate to port on LFDS machine</a:t>
            </a:r>
          </a:p>
          <a:p>
            <a:r>
              <a:rPr lang="en-US" dirty="0" smtClean="0"/>
              <a:t>Can be done through LFDS endpoint utility</a:t>
            </a:r>
          </a:p>
          <a:p>
            <a:r>
              <a:rPr lang="en-US" dirty="0" smtClean="0"/>
              <a:t>Enable in STS endpoint utility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68" t="9492" r="1981" b="33756"/>
          <a:stretch/>
        </p:blipFill>
        <p:spPr>
          <a:xfrm>
            <a:off x="2768950" y="3227124"/>
            <a:ext cx="6599842" cy="32585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>
            <a:off x="1173189" y="5604830"/>
            <a:ext cx="17452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4161" y="5235497"/>
            <a:ext cx="158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on SSL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LFNEW2">
      <a:dk1>
        <a:srgbClr val="44515E"/>
      </a:dk1>
      <a:lt1>
        <a:srgbClr val="FFFFFF"/>
      </a:lt1>
      <a:dk2>
        <a:srgbClr val="083D66"/>
      </a:dk2>
      <a:lt2>
        <a:srgbClr val="E2EBF2"/>
      </a:lt2>
      <a:accent1>
        <a:srgbClr val="E25205"/>
      </a:accent1>
      <a:accent2>
        <a:srgbClr val="FF9F00"/>
      </a:accent2>
      <a:accent3>
        <a:srgbClr val="44505E"/>
      </a:accent3>
      <a:accent4>
        <a:srgbClr val="FFCB30"/>
      </a:accent4>
      <a:accent5>
        <a:srgbClr val="FF4549"/>
      </a:accent5>
      <a:accent6>
        <a:srgbClr val="09B9C0"/>
      </a:accent6>
      <a:hlink>
        <a:srgbClr val="1D77F8"/>
      </a:hlink>
      <a:folHlink>
        <a:srgbClr val="A21D5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22153</TotalTime>
  <Words>2251</Words>
  <Application>Microsoft Office PowerPoint</Application>
  <PresentationFormat>Widescreen</PresentationFormat>
  <Paragraphs>494</Paragraphs>
  <Slides>65</Slides>
  <Notes>64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ＭＳ Ｐゴシック</vt:lpstr>
      <vt:lpstr>Arial</vt:lpstr>
      <vt:lpstr>Calibri</vt:lpstr>
      <vt:lpstr>Custom Design</vt:lpstr>
      <vt:lpstr>PowerPoint Presentation</vt:lpstr>
      <vt:lpstr>Agenda</vt:lpstr>
      <vt:lpstr>PowerPoint Presentation</vt:lpstr>
      <vt:lpstr>SSO Quick Overview</vt:lpstr>
      <vt:lpstr>Basic Configuration</vt:lpstr>
      <vt:lpstr>Web Application Configuration</vt:lpstr>
      <vt:lpstr>New to 10.4.3: HTTPS configuration</vt:lpstr>
      <vt:lpstr>New to 10.4.3: HTTPS configuration</vt:lpstr>
      <vt:lpstr>New to 10.4.3: HTTPS configuration</vt:lpstr>
      <vt:lpstr>HTTPS Configuration: FAQ</vt:lpstr>
      <vt:lpstr>Certificate Requirements</vt:lpstr>
      <vt:lpstr>Certificate Requirements</vt:lpstr>
      <vt:lpstr>PowerPoint Presentation</vt:lpstr>
      <vt:lpstr>External Access Overview</vt:lpstr>
      <vt:lpstr>Setup Checklist for SSO Access in DMZ</vt:lpstr>
      <vt:lpstr>Configuring LFDS</vt:lpstr>
      <vt:lpstr>Configuring LFDS</vt:lpstr>
      <vt:lpstr>Configuring LFDS</vt:lpstr>
      <vt:lpstr>Configuring Additional WebSTS</vt:lpstr>
      <vt:lpstr>External SSO Configuration FAQ</vt:lpstr>
      <vt:lpstr>Certificate Requirements</vt:lpstr>
      <vt:lpstr>PowerPoint Presentation</vt:lpstr>
      <vt:lpstr>Alternatives to Windows Authentication</vt:lpstr>
      <vt:lpstr>AD FS in LFDS</vt:lpstr>
      <vt:lpstr>SAML Authentication</vt:lpstr>
      <vt:lpstr>Register STS Site for AD FS or SAML</vt:lpstr>
      <vt:lpstr>PowerPoint Presentation</vt:lpstr>
      <vt:lpstr>External Login Page</vt:lpstr>
      <vt:lpstr>SAML Only</vt:lpstr>
      <vt:lpstr>Internal Login Page</vt:lpstr>
      <vt:lpstr>PowerPoint Presentation</vt:lpstr>
      <vt:lpstr>How does SAML work?</vt:lpstr>
      <vt:lpstr>How does SAML work?</vt:lpstr>
      <vt:lpstr>PowerPoint Presentation</vt:lpstr>
      <vt:lpstr>Configuration Overview</vt:lpstr>
      <vt:lpstr>Configuration</vt:lpstr>
      <vt:lpstr>Configuration</vt:lpstr>
      <vt:lpstr>Configuration</vt:lpstr>
      <vt:lpstr>Configuration</vt:lpstr>
      <vt:lpstr>Certificates Summary</vt:lpstr>
      <vt:lpstr>PowerPoint Presentation</vt:lpstr>
      <vt:lpstr>Configuration</vt:lpstr>
      <vt:lpstr>Configuration</vt:lpstr>
      <vt:lpstr>Configuration</vt:lpstr>
      <vt:lpstr>Configuration</vt:lpstr>
      <vt:lpstr>Configuration</vt:lpstr>
      <vt:lpstr>Configuration</vt:lpstr>
      <vt:lpstr>PowerPoint Presentation</vt:lpstr>
      <vt:lpstr>Bulk Import</vt:lpstr>
      <vt:lpstr>Self Service Registration</vt:lpstr>
      <vt:lpstr>Self Service Registration</vt:lpstr>
      <vt:lpstr>Self Service – Administration</vt:lpstr>
      <vt:lpstr>AD Sync + SAML</vt:lpstr>
      <vt:lpstr>AD Sync + SAML</vt:lpstr>
      <vt:lpstr>AD Sync + SAML</vt:lpstr>
      <vt:lpstr>PowerPoint Presentation</vt:lpstr>
      <vt:lpstr>Multi-factor authentication</vt:lpstr>
      <vt:lpstr>Example 3rd party MFA</vt:lpstr>
      <vt:lpstr>Multi-factor authentication</vt:lpstr>
      <vt:lpstr>LFDS MFA – User Side</vt:lpstr>
      <vt:lpstr>LFDS MFA – User Side</vt:lpstr>
      <vt:lpstr>LFDS MFA – Admin Options</vt:lpstr>
      <vt:lpstr>SSO auditing</vt:lpstr>
      <vt:lpstr>PowerPoint Presentation</vt:lpstr>
      <vt:lpstr>Key Takeaways</vt:lpstr>
    </vt:vector>
  </TitlesOfParts>
  <Company>Laserfiche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Gines</dc:creator>
  <cp:lastModifiedBy>Brianna Blanchard</cp:lastModifiedBy>
  <cp:revision>833</cp:revision>
  <cp:lastPrinted>2016-04-19T20:58:50Z</cp:lastPrinted>
  <dcterms:created xsi:type="dcterms:W3CDTF">2017-07-06T20:17:50Z</dcterms:created>
  <dcterms:modified xsi:type="dcterms:W3CDTF">2020-04-09T18:51:26Z</dcterms:modified>
</cp:coreProperties>
</file>